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289" r:id="rId2"/>
    <p:sldId id="278" r:id="rId3"/>
    <p:sldId id="312" r:id="rId4"/>
    <p:sldId id="317" r:id="rId5"/>
    <p:sldId id="318" r:id="rId6"/>
    <p:sldId id="319" r:id="rId7"/>
    <p:sldId id="320" r:id="rId8"/>
    <p:sldId id="321" r:id="rId9"/>
    <p:sldId id="315" r:id="rId10"/>
    <p:sldId id="314" r:id="rId11"/>
    <p:sldId id="25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8161E"/>
    <a:srgbClr val="D05035"/>
    <a:srgbClr val="E0A487"/>
    <a:srgbClr val="D97C5B"/>
    <a:srgbClr val="C31823"/>
    <a:srgbClr val="BFE2F3"/>
    <a:srgbClr val="C9151E"/>
    <a:srgbClr val="E9CBBC"/>
    <a:srgbClr val="CC1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 autoAdjust="0"/>
    <p:restoredTop sz="94785" autoAdjust="0"/>
  </p:normalViewPr>
  <p:slideViewPr>
    <p:cSldViewPr snapToGrid="0">
      <p:cViewPr varScale="1">
        <p:scale>
          <a:sx n="77" d="100"/>
          <a:sy n="77" d="100"/>
        </p:scale>
        <p:origin x="917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立德树人</a:t>
            </a:r>
            <a:r>
              <a:rPr lang="en-US" altLang="zh-CN" smtClean="0"/>
              <a:t>-</a:t>
            </a:r>
            <a:r>
              <a:rPr lang="zh-CN" altLang="en-US" smtClean="0"/>
              <a:t>课程改革</a:t>
            </a:r>
            <a:r>
              <a:rPr lang="en-US" altLang="zh-CN" smtClean="0"/>
              <a:t>-</a:t>
            </a:r>
            <a:r>
              <a:rPr lang="zh-CN" altLang="en-US" smtClean="0"/>
              <a:t>质量控制</a:t>
            </a:r>
            <a:r>
              <a:rPr lang="en-US" altLang="zh-CN" smtClean="0"/>
              <a:t>-</a:t>
            </a:r>
            <a:r>
              <a:rPr lang="zh-CN" altLang="en-US" smtClean="0"/>
              <a:t>学院文化建设</a:t>
            </a:r>
            <a:r>
              <a:rPr lang="en-US" altLang="zh-CN" smtClean="0"/>
              <a:t>-2018</a:t>
            </a:r>
            <a:r>
              <a:rPr lang="zh-CN" altLang="en-US" smtClean="0"/>
              <a:t>教育部审核评估</a:t>
            </a:r>
            <a:r>
              <a:rPr lang="en-US" altLang="zh-CN" smtClean="0"/>
              <a:t>-</a:t>
            </a:r>
            <a:r>
              <a:rPr lang="zh-CN" altLang="en-US" smtClean="0"/>
              <a:t>支持“新工科”平台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89A12-4D1A-4195-9804-2127DDD2961C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4E62-F9B4-4EC2-9ACF-3D4D93D6B5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92297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立德树人</a:t>
            </a:r>
            <a:r>
              <a:rPr lang="en-US" altLang="zh-CN" smtClean="0"/>
              <a:t>-</a:t>
            </a:r>
            <a:r>
              <a:rPr lang="zh-CN" altLang="en-US" smtClean="0"/>
              <a:t>课程改革</a:t>
            </a:r>
            <a:r>
              <a:rPr lang="en-US" altLang="zh-CN" smtClean="0"/>
              <a:t>-</a:t>
            </a:r>
            <a:r>
              <a:rPr lang="zh-CN" altLang="en-US" smtClean="0"/>
              <a:t>质量控制</a:t>
            </a:r>
            <a:r>
              <a:rPr lang="en-US" altLang="zh-CN" smtClean="0"/>
              <a:t>-</a:t>
            </a:r>
            <a:r>
              <a:rPr lang="zh-CN" altLang="en-US" smtClean="0"/>
              <a:t>学院文化建设</a:t>
            </a:r>
            <a:r>
              <a:rPr lang="en-US" altLang="zh-CN" smtClean="0"/>
              <a:t>-2018</a:t>
            </a:r>
            <a:r>
              <a:rPr lang="zh-CN" altLang="en-US" smtClean="0"/>
              <a:t>教育部审核评估</a:t>
            </a:r>
            <a:r>
              <a:rPr lang="en-US" altLang="zh-CN" smtClean="0"/>
              <a:t>-</a:t>
            </a:r>
            <a:r>
              <a:rPr lang="zh-CN" altLang="en-US" smtClean="0"/>
              <a:t>支持“新工科”平台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7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7"/>
            <a:ext cx="7886700" cy="8995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9" y="313203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3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6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8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8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7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6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9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7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3" y="4211593"/>
            <a:ext cx="3021843" cy="79994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510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7" y="1685677"/>
            <a:ext cx="8372163" cy="492149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4281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7" y="1685677"/>
            <a:ext cx="8372163" cy="492149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7" y="975603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50029" y="311757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3" y="311757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6" y="6100774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3" y="235138"/>
            <a:ext cx="6474515" cy="337359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5" y="6100772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7" y="975603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7" y="975603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9" y="311757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8" y="311757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9" y="311757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3" y="313203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6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" y="175415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3" y="235138"/>
            <a:ext cx="6474515" cy="3373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70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66563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2" y="235138"/>
            <a:ext cx="6474515" cy="3373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5867" y="3926160"/>
            <a:ext cx="8325019" cy="1114192"/>
          </a:xfrm>
        </p:spPr>
        <p:txBody>
          <a:bodyPr/>
          <a:lstStyle/>
          <a:p>
            <a:pPr algn="ctr"/>
            <a:r>
              <a:rPr lang="zh-CN" altLang="en-US" dirty="0" smtClean="0"/>
              <a:t>视频与板书相结合的在线教学实现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280658" y="5140232"/>
            <a:ext cx="7169401" cy="468179"/>
          </a:xfrm>
        </p:spPr>
        <p:txBody>
          <a:bodyPr/>
          <a:lstStyle/>
          <a:p>
            <a:pPr algn="ctr"/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——《</a:t>
            </a:r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数学分析</a:t>
            </a:r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》</a:t>
            </a:r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示范说课与研讨   </a:t>
            </a:r>
            <a:endParaRPr lang="zh-CN" altLang="en-US" sz="3200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3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</a:t>
            </a:r>
            <a:r>
              <a:rPr lang="en-US" altLang="zh-CN" dirty="0"/>
              <a:t>《</a:t>
            </a:r>
            <a:r>
              <a:rPr lang="zh-CN" altLang="en-US" dirty="0"/>
              <a:t>数学分析</a:t>
            </a:r>
            <a:r>
              <a:rPr lang="en-US" altLang="zh-CN" dirty="0"/>
              <a:t>》</a:t>
            </a:r>
            <a:r>
              <a:rPr lang="zh-CN" altLang="en-US" dirty="0"/>
              <a:t>在线教学</a:t>
            </a:r>
            <a:r>
              <a:rPr lang="zh-CN" altLang="en-US" dirty="0" smtClean="0"/>
              <a:t>思路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473705" y="1868361"/>
            <a:ext cx="8372163" cy="57418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 noProof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全程</a:t>
            </a:r>
            <a:r>
              <a:rPr lang="en-US" altLang="zh-CN" sz="3200" b="1" noProof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zh-CN" altLang="en-US" sz="3200" b="1" noProof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直播，</a:t>
            </a:r>
            <a:r>
              <a:rPr lang="en-US" altLang="zh-CN" sz="3200" b="1" noProof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PPT+</a:t>
            </a:r>
            <a:r>
              <a:rPr lang="zh-CN" altLang="en-US" sz="3200" b="1" noProof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板书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6589" y="2703306"/>
            <a:ext cx="59570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800" b="1" dirty="0" smtClean="0">
                <a:ea typeface="楷体_GB2312"/>
              </a:rPr>
              <a:t> </a:t>
            </a:r>
            <a:r>
              <a:rPr lang="zh-CN" altLang="en-US" sz="2800" b="1" dirty="0" smtClean="0">
                <a:ea typeface="楷体_GB2312"/>
              </a:rPr>
              <a:t>操作</a:t>
            </a:r>
            <a:r>
              <a:rPr lang="zh-CN" altLang="en-US" sz="2800" b="1" dirty="0">
                <a:ea typeface="楷体_GB2312"/>
              </a:rPr>
              <a:t>熟练</a:t>
            </a:r>
            <a:r>
              <a:rPr lang="zh-CN" altLang="en-US" sz="2800" b="1" dirty="0" smtClean="0">
                <a:ea typeface="楷体_GB2312"/>
              </a:rPr>
              <a:t>、技术先进、设备可靠</a:t>
            </a:r>
            <a:r>
              <a:rPr lang="en-US" altLang="zh-CN" sz="2800" b="1" dirty="0" smtClean="0">
                <a:ea typeface="楷体_GB2312"/>
              </a:rPr>
              <a:t>…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710584" y="3691247"/>
            <a:ext cx="714009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800" b="1" dirty="0" smtClean="0">
                <a:ea typeface="楷体_GB2312"/>
              </a:rPr>
              <a:t> </a:t>
            </a:r>
            <a:r>
              <a:rPr lang="zh-CN" altLang="en-US" sz="2800" b="1" dirty="0" smtClean="0">
                <a:ea typeface="楷体_GB2312"/>
              </a:rPr>
              <a:t>一定要有备选方案</a:t>
            </a:r>
            <a:r>
              <a:rPr lang="en-US" altLang="zh-CN" sz="2800" b="1" dirty="0" smtClean="0">
                <a:ea typeface="楷体_GB2312"/>
              </a:rPr>
              <a:t>(</a:t>
            </a:r>
            <a:r>
              <a:rPr lang="zh-CN" altLang="en-US" sz="2800" b="1" dirty="0" smtClean="0">
                <a:ea typeface="楷体_GB2312"/>
              </a:rPr>
              <a:t>在线资源、教学平台</a:t>
            </a:r>
            <a:r>
              <a:rPr lang="en-US" altLang="zh-CN" sz="2800" b="1" dirty="0" smtClean="0">
                <a:ea typeface="楷体_GB2312"/>
              </a:rPr>
              <a:t>…)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27314" y="1816797"/>
            <a:ext cx="4156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华文彩云" pitchFamily="2" charset="-122"/>
                <a:ea typeface="华文彩云" pitchFamily="2" charset="-122"/>
              </a:rPr>
              <a:t>谢 谢 大 家！</a:t>
            </a:r>
            <a:endParaRPr lang="zh-CN" altLang="en-US" sz="5400" b="1" dirty="0">
              <a:solidFill>
                <a:schemeClr val="bg1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0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一、数学学院在线</a:t>
            </a:r>
            <a:r>
              <a:rPr lang="zh-CN" altLang="en-US" dirty="0"/>
              <a:t>教学实施方案</a:t>
            </a: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9844" y="2517060"/>
            <a:ext cx="7855035" cy="5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ea typeface="楷体_GB2312" pitchFamily="49" charset="-122"/>
              </a:rPr>
              <a:t>Zoom</a:t>
            </a:r>
            <a:r>
              <a:rPr lang="zh-CN" altLang="en-US" sz="2400" b="1" dirty="0" smtClean="0">
                <a:ea typeface="楷体_GB2312" pitchFamily="49" charset="-122"/>
              </a:rPr>
              <a:t>直播、</a:t>
            </a:r>
            <a:r>
              <a:rPr lang="en-US" altLang="zh-CN" sz="2400" b="1" dirty="0" err="1" smtClean="0">
                <a:ea typeface="楷体_GB2312" pitchFamily="49" charset="-122"/>
              </a:rPr>
              <a:t>Mooc</a:t>
            </a:r>
            <a:r>
              <a:rPr lang="en-US" altLang="zh-CN" sz="2400" b="1" dirty="0" smtClean="0">
                <a:ea typeface="楷体_GB2312" pitchFamily="49" charset="-122"/>
              </a:rPr>
              <a:t>+</a:t>
            </a:r>
            <a:r>
              <a:rPr lang="zh-CN" altLang="en-US" sz="2400" b="1" dirty="0" smtClean="0">
                <a:ea typeface="楷体_GB2312" pitchFamily="49" charset="-122"/>
              </a:rPr>
              <a:t>答疑、云</a:t>
            </a:r>
            <a:r>
              <a:rPr lang="zh-CN" altLang="en-US" sz="2400" b="1" dirty="0">
                <a:ea typeface="楷体_GB2312" pitchFamily="49" charset="-122"/>
              </a:rPr>
              <a:t>教室录播、自主录播</a:t>
            </a:r>
            <a:r>
              <a:rPr lang="en-US" altLang="zh-CN" sz="2400" b="1" dirty="0">
                <a:ea typeface="楷体_GB2312" pitchFamily="49" charset="-122"/>
              </a:rPr>
              <a:t>…(81</a:t>
            </a:r>
            <a:r>
              <a:rPr lang="zh-CN" altLang="en-US" sz="2400" b="1" dirty="0">
                <a:ea typeface="楷体_GB2312" pitchFamily="49" charset="-122"/>
              </a:rPr>
              <a:t>门</a:t>
            </a:r>
            <a:r>
              <a:rPr lang="en-US" altLang="zh-CN" sz="2400" b="1" dirty="0" smtClean="0">
                <a:ea typeface="楷体_GB2312" pitchFamily="49" charset="-122"/>
              </a:rPr>
              <a:t>)</a:t>
            </a:r>
            <a:endParaRPr lang="en-US" altLang="zh-CN" sz="2400" b="1" dirty="0">
              <a:ea typeface="楷体_GB2312" pitchFamily="49" charset="-122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702972" y="3990028"/>
            <a:ext cx="8092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ea typeface="楷体_GB2312" pitchFamily="49" charset="-122"/>
              </a:rPr>
              <a:t>成立工作组、课程组在线集体备课、录制</a:t>
            </a:r>
            <a:r>
              <a:rPr lang="zh-CN" altLang="en-US" sz="2400" b="1" dirty="0">
                <a:ea typeface="楷体_GB2312" pitchFamily="49" charset="-122"/>
              </a:rPr>
              <a:t>试讲视频</a:t>
            </a:r>
            <a:r>
              <a:rPr lang="en-US" altLang="zh-CN" sz="2400" b="1" dirty="0">
                <a:ea typeface="楷体_GB2312" pitchFamily="49" charset="-122"/>
              </a:rPr>
              <a:t>(</a:t>
            </a:r>
            <a:r>
              <a:rPr lang="zh-CN" altLang="en-US" sz="2400" b="1" dirty="0">
                <a:ea typeface="楷体_GB2312" pitchFamily="49" charset="-122"/>
              </a:rPr>
              <a:t>点评</a:t>
            </a:r>
            <a:r>
              <a:rPr lang="en-US" altLang="zh-CN" sz="2400" b="1" dirty="0">
                <a:ea typeface="楷体_GB2312" pitchFamily="49" charset="-122"/>
              </a:rPr>
              <a:t>)</a:t>
            </a:r>
            <a:r>
              <a:rPr lang="zh-CN" altLang="en-US" sz="2400" b="1" dirty="0">
                <a:ea typeface="楷体_GB2312" pitchFamily="49" charset="-122"/>
              </a:rPr>
              <a:t>、</a:t>
            </a:r>
            <a:endParaRPr lang="en-US" altLang="zh-CN" sz="2400" b="1" dirty="0" smtClean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702972" y="4696295"/>
            <a:ext cx="4411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ea typeface="楷体_GB2312" pitchFamily="49" charset="-122"/>
              </a:rPr>
              <a:t>在线试讲演练</a:t>
            </a:r>
            <a:r>
              <a:rPr lang="zh-CN" altLang="en-US" sz="2400" b="1" dirty="0">
                <a:ea typeface="楷体_GB2312" pitchFamily="49" charset="-122"/>
              </a:rPr>
              <a:t>、</a:t>
            </a:r>
            <a:r>
              <a:rPr lang="zh-CN" altLang="en-US" sz="2400" b="1" dirty="0" smtClean="0">
                <a:ea typeface="楷体_GB2312" pitchFamily="49" charset="-122"/>
              </a:rPr>
              <a:t>在线模拟授课</a:t>
            </a:r>
            <a:r>
              <a:rPr lang="en-US" altLang="zh-CN" sz="2400" b="1" dirty="0" smtClean="0">
                <a:ea typeface="楷体_GB2312" pitchFamily="49" charset="-122"/>
              </a:rPr>
              <a:t>…</a:t>
            </a:r>
            <a:endParaRPr lang="en-US" altLang="zh-CN" sz="2400" b="1" dirty="0" smtClean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346691" y="1741951"/>
            <a:ext cx="355097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ea typeface="楷体_GB2312" pitchFamily="49" charset="-122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ea typeface="楷体_GB2312" pitchFamily="49" charset="-122"/>
              </a:rPr>
              <a:t>深入</a:t>
            </a:r>
            <a:r>
              <a:rPr lang="zh-CN" altLang="en-US" sz="2800" b="1" dirty="0">
                <a:solidFill>
                  <a:srgbClr val="0070C0"/>
                </a:solidFill>
                <a:ea typeface="楷体_GB2312" pitchFamily="49" charset="-122"/>
              </a:rPr>
              <a:t>调研授课</a:t>
            </a:r>
            <a:r>
              <a:rPr lang="zh-CN" altLang="en-US" sz="2800" b="1" dirty="0" smtClean="0">
                <a:solidFill>
                  <a:srgbClr val="0070C0"/>
                </a:solidFill>
                <a:ea typeface="楷体_GB2312" pitchFamily="49" charset="-122"/>
              </a:rPr>
              <a:t>模式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396455" y="3227359"/>
            <a:ext cx="345318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ea typeface="楷体_GB2312" pitchFamily="49" charset="-122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ea typeface="楷体_GB2312" pitchFamily="49" charset="-122"/>
              </a:rPr>
              <a:t>制定质量</a:t>
            </a:r>
            <a:r>
              <a:rPr lang="zh-CN" altLang="en-US" sz="2800" b="1" dirty="0">
                <a:solidFill>
                  <a:srgbClr val="0070C0"/>
                </a:solidFill>
                <a:ea typeface="楷体_GB2312" pitchFamily="49" charset="-122"/>
              </a:rPr>
              <a:t>管控</a:t>
            </a:r>
            <a:r>
              <a:rPr lang="zh-CN" altLang="en-US" sz="2800" b="1" dirty="0" smtClean="0">
                <a:solidFill>
                  <a:srgbClr val="0070C0"/>
                </a:solidFill>
                <a:ea typeface="楷体_GB2312" pitchFamily="49" charset="-122"/>
              </a:rPr>
              <a:t>措施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54066" y="5432492"/>
            <a:ext cx="7059946" cy="58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2800" b="1" smtClean="0">
                <a:solidFill>
                  <a:srgbClr val="0070C0"/>
                </a:solidFill>
                <a:ea typeface="楷体_GB2312" pitchFamily="49" charset="-122"/>
              </a:rPr>
              <a:t> 期望</a:t>
            </a:r>
            <a:r>
              <a:rPr lang="zh-CN" altLang="en-US" sz="2800" b="1" dirty="0">
                <a:solidFill>
                  <a:srgbClr val="0070C0"/>
                </a:solidFill>
                <a:ea typeface="楷体_GB2312" pitchFamily="49" charset="-122"/>
              </a:rPr>
              <a:t>目标：</a:t>
            </a:r>
            <a:r>
              <a:rPr lang="zh-CN" altLang="en-US" sz="2800" b="1" dirty="0" smtClean="0">
                <a:ea typeface="楷体_GB2312" pitchFamily="49" charset="-122"/>
              </a:rPr>
              <a:t>不变形、不变样，质量有保障</a:t>
            </a:r>
            <a:endParaRPr lang="zh-CN" altLang="en-US" sz="2800" b="1" dirty="0"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数学分析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在线教学思路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473705" y="1868361"/>
            <a:ext cx="8372163" cy="57418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noProof="0" dirty="0" smtClean="0">
                <a:solidFill>
                  <a:schemeClr val="accent1"/>
                </a:solidFill>
              </a:rPr>
              <a:t>Zoom</a:t>
            </a:r>
            <a:r>
              <a:rPr lang="zh-CN" altLang="en-US" sz="3200" b="1" noProof="0" dirty="0" smtClean="0">
                <a:solidFill>
                  <a:schemeClr val="accent1"/>
                </a:solidFill>
              </a:rPr>
              <a:t>直播</a:t>
            </a:r>
            <a:r>
              <a:rPr lang="zh-CN" altLang="en-US" sz="3200" b="1" dirty="0">
                <a:solidFill>
                  <a:schemeClr val="accent1"/>
                </a:solidFill>
              </a:rPr>
              <a:t>、</a:t>
            </a:r>
            <a:r>
              <a:rPr lang="en-US" altLang="zh-CN" sz="3200" b="1" dirty="0" err="1" smtClean="0">
                <a:solidFill>
                  <a:schemeClr val="accent1"/>
                </a:solidFill>
              </a:rPr>
              <a:t>Mooc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助播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2675" y="2465824"/>
            <a:ext cx="2010487" cy="58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800" b="1" dirty="0" smtClean="0">
                <a:ea typeface="楷体_GB2312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ea typeface="楷体_GB2312"/>
              </a:rPr>
              <a:t>准备工作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8656" y="3465580"/>
            <a:ext cx="2502608" cy="50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支持板书设备</a:t>
            </a:r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7315" y="4849711"/>
            <a:ext cx="7630615" cy="50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楷体_GB2312"/>
                <a:cs typeface="Times New Roman" pitchFamily="18" charset="0"/>
              </a:rPr>
              <a:t>Mooc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视频：需重构课程</a:t>
            </a:r>
            <a:r>
              <a:rPr lang="en-US" altLang="zh-CN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模块式教学、</a:t>
            </a:r>
            <a:r>
              <a:rPr lang="en-US" altLang="zh-CN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90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分钟可选用</a:t>
            </a:r>
            <a:endParaRPr lang="en-US" altLang="zh-CN" sz="2400" b="1" dirty="0" smtClean="0"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8966" y="2904173"/>
            <a:ext cx="236314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Surface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平板电脑</a:t>
            </a:r>
            <a:endParaRPr lang="zh-CN" altLang="en-US" sz="2400" b="1" dirty="0"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369264" y="3179854"/>
            <a:ext cx="151702" cy="1241804"/>
          </a:xfrm>
          <a:prstGeom prst="leftBrace">
            <a:avLst/>
          </a:prstGeom>
          <a:noFill/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08965" y="3569923"/>
            <a:ext cx="14221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手写白板</a:t>
            </a:r>
            <a:endParaRPr lang="zh-CN" altLang="en-US" sz="2400" b="1" dirty="0"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08966" y="4175421"/>
            <a:ext cx="7312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iPad</a:t>
            </a:r>
            <a:endParaRPr lang="zh-CN" altLang="en-US" sz="2400" b="1" dirty="0"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0210" y="5496006"/>
            <a:ext cx="26068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约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个知识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点讲解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)</a:t>
            </a:r>
            <a:endParaRPr lang="zh-CN" altLang="en-US" sz="2400" b="1" dirty="0">
              <a:solidFill>
                <a:srgbClr val="000000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数学分析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在线教学思路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473705" y="1868361"/>
            <a:ext cx="8372163" cy="57418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noProof="0" dirty="0" smtClean="0">
                <a:solidFill>
                  <a:schemeClr val="accent1"/>
                </a:solidFill>
              </a:rPr>
              <a:t>Zoom</a:t>
            </a:r>
            <a:r>
              <a:rPr lang="zh-CN" altLang="en-US" sz="3200" b="1" noProof="0" dirty="0" smtClean="0">
                <a:solidFill>
                  <a:schemeClr val="accent1"/>
                </a:solidFill>
              </a:rPr>
              <a:t>直播</a:t>
            </a:r>
            <a:r>
              <a:rPr lang="zh-CN" altLang="en-US" sz="3200" b="1" dirty="0">
                <a:solidFill>
                  <a:schemeClr val="accent1"/>
                </a:solidFill>
              </a:rPr>
              <a:t>、</a:t>
            </a:r>
            <a:r>
              <a:rPr lang="en-US" altLang="zh-CN" sz="3200" b="1" dirty="0" err="1" smtClean="0">
                <a:solidFill>
                  <a:schemeClr val="accent1"/>
                </a:solidFill>
              </a:rPr>
              <a:t>Mooc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助播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2675" y="2582459"/>
            <a:ext cx="362952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800" b="1" dirty="0" smtClean="0">
                <a:ea typeface="楷体_GB2312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Zoom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直播共享屏幕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9995" y="3939514"/>
            <a:ext cx="75664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熟悉</a:t>
            </a:r>
            <a:r>
              <a:rPr lang="en-US" altLang="zh-CN" sz="2400" b="1" dirty="0" err="1" smtClean="0">
                <a:latin typeface="Times New Roman" pitchFamily="18" charset="0"/>
                <a:ea typeface="楷体_GB2312"/>
                <a:cs typeface="Times New Roman" pitchFamily="18" charset="0"/>
              </a:rPr>
              <a:t>Mooc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内容：需补充的预备知识、增加的例题</a:t>
            </a:r>
            <a:r>
              <a:rPr lang="en-US" altLang="zh-CN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3652" y="5329940"/>
            <a:ext cx="72987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进行知识点讲解，补充例题，布置课堂及课后练习</a:t>
            </a:r>
            <a:r>
              <a:rPr lang="en-US" altLang="zh-CN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53773" y="4634003"/>
            <a:ext cx="8603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Times New Roman" pitchFamily="18" charset="0"/>
                <a:ea typeface="楷体_GB2312"/>
                <a:cs typeface="Times New Roman" pitchFamily="18" charset="0"/>
              </a:rPr>
              <a:t>实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施：播放</a:t>
            </a:r>
            <a:r>
              <a:rPr lang="en-US" altLang="zh-CN" sz="2400" b="1" dirty="0" err="1" smtClean="0">
                <a:latin typeface="Times New Roman" pitchFamily="18" charset="0"/>
                <a:ea typeface="楷体_GB2312"/>
                <a:cs typeface="Times New Roman" pitchFamily="18" charset="0"/>
              </a:rPr>
              <a:t>Mooc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视频</a:t>
            </a:r>
            <a:r>
              <a:rPr lang="en-US" altLang="zh-CN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,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Zoom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直播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约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30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分钟</a:t>
            </a:r>
            <a:r>
              <a:rPr lang="en-US" altLang="zh-CN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), PPT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结合板书</a:t>
            </a:r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67768" y="3274307"/>
            <a:ext cx="69493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err="1" smtClean="0">
                <a:latin typeface="Times New Roman" pitchFamily="18" charset="0"/>
                <a:ea typeface="楷体_GB2312"/>
                <a:cs typeface="Times New Roman" pitchFamily="18" charset="0"/>
              </a:rPr>
              <a:t>Mooc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特点：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知识</a:t>
            </a:r>
            <a:r>
              <a:rPr lang="zh-CN" altLang="en-US" sz="2400" b="1" dirty="0">
                <a:latin typeface="Times New Roman" pitchFamily="18" charset="0"/>
                <a:ea typeface="楷体_GB2312"/>
                <a:cs typeface="Times New Roman" pitchFamily="18" charset="0"/>
              </a:rPr>
              <a:t>体系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不</a:t>
            </a:r>
            <a:r>
              <a:rPr lang="zh-CN" altLang="en-US" sz="2400" b="1" dirty="0" smtClean="0">
                <a:latin typeface="Times New Roman" pitchFamily="18" charset="0"/>
                <a:ea typeface="楷体_GB2312"/>
                <a:cs typeface="Times New Roman" pitchFamily="18" charset="0"/>
              </a:rPr>
              <a:t>完整，学生理解不透彻</a:t>
            </a:r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演示</a:t>
            </a:r>
            <a:r>
              <a:rPr lang="en-US" altLang="zh-CN" dirty="0" err="1" smtClean="0"/>
              <a:t>Mooc</a:t>
            </a:r>
            <a:r>
              <a:rPr lang="zh-CN" altLang="en-US" dirty="0" smtClean="0"/>
              <a:t>视频：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 smtClean="0"/>
              <a:t>上的点与集合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96550" y="1812379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ea typeface="楷体_GB2312"/>
              </a:rPr>
              <a:t>预备知识：</a:t>
            </a:r>
            <a:r>
              <a:rPr lang="zh-CN" altLang="en-US" sz="2800" b="1" dirty="0" smtClean="0">
                <a:solidFill>
                  <a:srgbClr val="0070C0"/>
                </a:solidFill>
                <a:ea typeface="楷体_GB2312"/>
              </a:rPr>
              <a:t>邻域</a:t>
            </a:r>
            <a:endParaRPr lang="zh-CN" altLang="en-US" sz="2800" b="1" dirty="0">
              <a:solidFill>
                <a:srgbClr val="0070C0"/>
              </a:solidFill>
              <a:ea typeface="楷体_GB2312"/>
            </a:endParaRPr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29571"/>
              </p:ext>
            </p:extLst>
          </p:nvPr>
        </p:nvGraphicFramePr>
        <p:xfrm>
          <a:off x="2273722" y="2501454"/>
          <a:ext cx="47117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2184120" imgH="279360" progId="Equation.DSMT4">
                  <p:embed/>
                </p:oleObj>
              </mc:Choice>
              <mc:Fallback>
                <p:oleObj name="Equation" r:id="rId3" imgW="2184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722" y="2501454"/>
                        <a:ext cx="4711700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5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Mooc</a:t>
            </a:r>
            <a:r>
              <a:rPr lang="zh-CN" altLang="en-US" dirty="0" smtClean="0"/>
              <a:t>内容充实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例题</a:t>
            </a:r>
            <a:endParaRPr lang="zh-CN" altLang="en-US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85431" y="1714979"/>
            <a:ext cx="7762897" cy="660400"/>
            <a:chOff x="482" y="2703"/>
            <a:chExt cx="4890" cy="416"/>
          </a:xfrm>
        </p:grpSpPr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" y="2703"/>
              <a:ext cx="16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rgbClr val="0000CC"/>
                  </a:solidFill>
                </a:rPr>
                <a:t>例</a:t>
              </a:r>
              <a:r>
                <a:rPr lang="en-US" altLang="zh-CN" sz="2800" b="1" dirty="0" smtClean="0">
                  <a:solidFill>
                    <a:srgbClr val="0000CC"/>
                  </a:solidFill>
                </a:rPr>
                <a:t>1 </a:t>
              </a:r>
              <a:r>
                <a:rPr lang="zh-CN" altLang="en-US" sz="2800" dirty="0" smtClean="0"/>
                <a:t>设</a:t>
              </a:r>
              <a:endParaRPr lang="zh-CN" altLang="en-US" sz="2800" dirty="0"/>
            </a:p>
          </p:txBody>
        </p:sp>
        <p:graphicFrame>
          <p:nvGraphicFramePr>
            <p:cNvPr id="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1221287"/>
                </p:ext>
              </p:extLst>
            </p:nvPr>
          </p:nvGraphicFramePr>
          <p:xfrm>
            <a:off x="1156" y="2703"/>
            <a:ext cx="2295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3" imgW="1688760" imgH="304560" progId="Equation.DSMT4">
                    <p:embed/>
                  </p:oleObj>
                </mc:Choice>
                <mc:Fallback>
                  <p:oleObj name="Equation" r:id="rId3" imgW="16887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703"/>
                          <a:ext cx="2295" cy="4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3380" y="2711"/>
              <a:ext cx="19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cs typeface="Times New Roman" panose="02020603050405020304" pitchFamily="18" charset="0"/>
                </a:rPr>
                <a:t> 求</a:t>
              </a:r>
              <a:r>
                <a:rPr lang="en-US" altLang="zh-CN" sz="2800" i="1" dirty="0" smtClean="0">
                  <a:cs typeface="Times New Roman" panose="02020603050405020304" pitchFamily="18" charset="0"/>
                </a:rPr>
                <a:t>E</a:t>
              </a:r>
              <a:r>
                <a:rPr lang="en-US" altLang="zh-CN" sz="2800" dirty="0">
                  <a:cs typeface="Times New Roman" panose="02020603050405020304" pitchFamily="18" charset="0"/>
                </a:rPr>
                <a:t>°</a:t>
              </a:r>
              <a:r>
                <a:rPr lang="en-US" altLang="zh-CN" sz="2800" dirty="0" smtClean="0">
                  <a:cs typeface="Times New Roman" panose="02020603050405020304" pitchFamily="18" charset="0"/>
                </a:rPr>
                <a:t>, (</a:t>
              </a:r>
              <a:r>
                <a:rPr lang="en-US" altLang="zh-CN" sz="2800" i="1" dirty="0" err="1">
                  <a:cs typeface="Times New Roman" panose="02020603050405020304" pitchFamily="18" charset="0"/>
                </a:rPr>
                <a:t>E</a:t>
              </a:r>
              <a:r>
                <a:rPr lang="en-US" altLang="zh-CN" sz="2800" i="1" baseline="30000" dirty="0" err="1">
                  <a:cs typeface="Times New Roman" panose="02020603050405020304" pitchFamily="18" charset="0"/>
                </a:rPr>
                <a:t>c</a:t>
              </a:r>
              <a:r>
                <a:rPr lang="en-US" altLang="zh-CN" sz="2800" dirty="0" smtClean="0">
                  <a:cs typeface="Times New Roman" panose="02020603050405020304" pitchFamily="18" charset="0"/>
                </a:rPr>
                <a:t>)°</a:t>
              </a:r>
              <a:r>
                <a:rPr lang="zh-CN" altLang="en-US" sz="2800" dirty="0" smtClean="0">
                  <a:cs typeface="Times New Roman" panose="02020603050405020304" pitchFamily="18" charset="0"/>
                </a:rPr>
                <a:t>及</a:t>
              </a:r>
              <a:r>
                <a:rPr lang="zh-CN" altLang="en-US" sz="28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</a:t>
              </a:r>
              <a:r>
                <a:rPr lang="en-US" altLang="zh-CN" sz="2800" i="1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zh-CN" sz="2800" dirty="0" smtClean="0">
                  <a:cs typeface="Times New Roman" panose="02020603050405020304" pitchFamily="18" charset="0"/>
                </a:rPr>
                <a:t>.</a:t>
              </a:r>
              <a:endParaRPr lang="en-US" altLang="zh-CN" sz="2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27594" y="2748185"/>
            <a:ext cx="1803600" cy="1810003"/>
            <a:chOff x="6227594" y="2748185"/>
            <a:chExt cx="1803600" cy="1810003"/>
          </a:xfrm>
        </p:grpSpPr>
        <p:sp>
          <p:nvSpPr>
            <p:cNvPr id="10" name="椭圆 9"/>
            <p:cNvSpPr/>
            <p:nvPr/>
          </p:nvSpPr>
          <p:spPr>
            <a:xfrm>
              <a:off x="6227594" y="2754588"/>
              <a:ext cx="1803600" cy="1803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069994" y="3597281"/>
              <a:ext cx="46800" cy="468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84516" y="2748185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zh-C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47818" y="368012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7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Mooc</a:t>
            </a:r>
            <a:r>
              <a:rPr lang="zh-CN" altLang="en-US" dirty="0" smtClean="0"/>
              <a:t>内容充实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例题</a:t>
            </a:r>
            <a:endParaRPr lang="zh-CN" altLang="en-US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85431" y="1714979"/>
            <a:ext cx="7553347" cy="660400"/>
            <a:chOff x="482" y="2703"/>
            <a:chExt cx="4758" cy="416"/>
          </a:xfrm>
        </p:grpSpPr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" y="2703"/>
              <a:ext cx="16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rgbClr val="0000CC"/>
                  </a:solidFill>
                </a:rPr>
                <a:t>例</a:t>
              </a:r>
              <a:r>
                <a:rPr lang="en-US" altLang="zh-CN" sz="2800" b="1" dirty="0" smtClean="0">
                  <a:solidFill>
                    <a:srgbClr val="0000CC"/>
                  </a:solidFill>
                </a:rPr>
                <a:t>2 </a:t>
              </a:r>
              <a:r>
                <a:rPr lang="zh-CN" altLang="en-US" sz="2800" dirty="0" smtClean="0"/>
                <a:t>设</a:t>
              </a:r>
              <a:endParaRPr lang="zh-CN" altLang="en-US" sz="2800" dirty="0"/>
            </a:p>
          </p:txBody>
        </p:sp>
        <p:graphicFrame>
          <p:nvGraphicFramePr>
            <p:cNvPr id="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9049438"/>
                </p:ext>
              </p:extLst>
            </p:nvPr>
          </p:nvGraphicFramePr>
          <p:xfrm>
            <a:off x="1199" y="2703"/>
            <a:ext cx="2208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3" imgW="1625400" imgH="304560" progId="Equation.DSMT4">
                    <p:embed/>
                  </p:oleObj>
                </mc:Choice>
                <mc:Fallback>
                  <p:oleObj name="Equation" r:id="rId3" imgW="162540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9" y="2703"/>
                          <a:ext cx="2208" cy="4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3380" y="2711"/>
              <a:ext cx="18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cs typeface="Times New Roman" panose="02020603050405020304" pitchFamily="18" charset="0"/>
                </a:rPr>
                <a:t>求</a:t>
              </a:r>
              <a:r>
                <a:rPr lang="en-US" altLang="zh-CN" sz="2800" i="1" dirty="0" smtClean="0">
                  <a:cs typeface="Times New Roman" panose="02020603050405020304" pitchFamily="18" charset="0"/>
                </a:rPr>
                <a:t>E</a:t>
              </a:r>
              <a:r>
                <a:rPr lang="en-US" altLang="zh-CN" sz="2800" baseline="30000" dirty="0" smtClean="0">
                  <a:cs typeface="Times New Roman" panose="02020603050405020304" pitchFamily="18" charset="0"/>
                </a:rPr>
                <a:t>°</a:t>
              </a:r>
              <a:r>
                <a:rPr lang="en-US" altLang="zh-CN" sz="2800" dirty="0" smtClean="0">
                  <a:cs typeface="Times New Roman" panose="02020603050405020304" pitchFamily="18" charset="0"/>
                </a:rPr>
                <a:t>, (</a:t>
              </a:r>
              <a:r>
                <a:rPr lang="en-US" altLang="zh-CN" sz="2800" i="1" dirty="0" err="1">
                  <a:cs typeface="Times New Roman" panose="02020603050405020304" pitchFamily="18" charset="0"/>
                </a:rPr>
                <a:t>E</a:t>
              </a:r>
              <a:r>
                <a:rPr lang="en-US" altLang="zh-CN" sz="2800" i="1" baseline="30000" dirty="0" err="1">
                  <a:cs typeface="Times New Roman" panose="02020603050405020304" pitchFamily="18" charset="0"/>
                </a:rPr>
                <a:t>c</a:t>
              </a:r>
              <a:r>
                <a:rPr lang="en-US" altLang="zh-CN" sz="2800" dirty="0" smtClean="0">
                  <a:cs typeface="Times New Roman" panose="02020603050405020304" pitchFamily="18" charset="0"/>
                </a:rPr>
                <a:t>)°</a:t>
              </a:r>
              <a:r>
                <a:rPr lang="zh-CN" altLang="en-US" sz="2800" dirty="0" smtClean="0">
                  <a:cs typeface="Times New Roman" panose="02020603050405020304" pitchFamily="18" charset="0"/>
                </a:rPr>
                <a:t>及</a:t>
              </a:r>
              <a:r>
                <a:rPr lang="zh-CN" altLang="en-US" sz="28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</a:t>
              </a:r>
              <a:r>
                <a:rPr lang="en-US" altLang="zh-CN" sz="2800" i="1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zh-CN" sz="2800" dirty="0" smtClean="0">
                  <a:cs typeface="Times New Roman" panose="02020603050405020304" pitchFamily="18" charset="0"/>
                </a:rPr>
                <a:t>.</a:t>
              </a:r>
              <a:endParaRPr lang="en-US" altLang="zh-CN" sz="2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55465" y="2722893"/>
            <a:ext cx="2528609" cy="2165366"/>
            <a:chOff x="5855465" y="2722893"/>
            <a:chExt cx="2528609" cy="2165366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5855465" y="4015648"/>
              <a:ext cx="235761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H="1" flipV="1">
              <a:off x="6875188" y="2839453"/>
              <a:ext cx="20626" cy="20488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6847818" y="368012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96816" y="364631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90641" y="2722893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9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Mooc</a:t>
            </a:r>
            <a:r>
              <a:rPr lang="zh-CN" altLang="en-US" dirty="0" smtClean="0"/>
              <a:t>内容充实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练习</a:t>
            </a:r>
            <a:endParaRPr lang="zh-CN" altLang="en-US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82263" y="1714979"/>
            <a:ext cx="7639084" cy="660400"/>
            <a:chOff x="480" y="2703"/>
            <a:chExt cx="4812" cy="416"/>
          </a:xfrm>
        </p:grpSpPr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0" y="2724"/>
              <a:ext cx="16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CC"/>
                  </a:solidFill>
                </a:rPr>
                <a:t>练习</a:t>
              </a:r>
              <a:r>
                <a:rPr lang="en-US" altLang="zh-CN" sz="2800" b="1" dirty="0" smtClean="0">
                  <a:solidFill>
                    <a:srgbClr val="0000CC"/>
                  </a:solidFill>
                </a:rPr>
                <a:t> </a:t>
              </a:r>
              <a:r>
                <a:rPr lang="zh-CN" altLang="en-US" sz="2800" dirty="0" smtClean="0"/>
                <a:t>设</a:t>
              </a:r>
              <a:endParaRPr lang="zh-CN" altLang="en-US" sz="2800" dirty="0"/>
            </a:p>
          </p:txBody>
        </p:sp>
        <p:graphicFrame>
          <p:nvGraphicFramePr>
            <p:cNvPr id="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1756515"/>
                </p:ext>
              </p:extLst>
            </p:nvPr>
          </p:nvGraphicFramePr>
          <p:xfrm>
            <a:off x="1268" y="2703"/>
            <a:ext cx="2174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quation" r:id="rId3" imgW="1600200" imgH="304560" progId="Equation.DSMT4">
                    <p:embed/>
                  </p:oleObj>
                </mc:Choice>
                <mc:Fallback>
                  <p:oleObj name="Equation" r:id="rId3" imgW="160020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" y="2703"/>
                          <a:ext cx="2174" cy="4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3432" y="2711"/>
              <a:ext cx="18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cs typeface="Times New Roman" panose="02020603050405020304" pitchFamily="18" charset="0"/>
                </a:rPr>
                <a:t>求</a:t>
              </a:r>
              <a:r>
                <a:rPr lang="en-US" altLang="zh-CN" sz="2800" i="1" dirty="0" smtClean="0">
                  <a:cs typeface="Times New Roman" panose="02020603050405020304" pitchFamily="18" charset="0"/>
                </a:rPr>
                <a:t>E</a:t>
              </a:r>
              <a:r>
                <a:rPr lang="en-US" altLang="zh-CN" sz="2800" baseline="30000" dirty="0" smtClean="0">
                  <a:cs typeface="Times New Roman" panose="02020603050405020304" pitchFamily="18" charset="0"/>
                </a:rPr>
                <a:t>°</a:t>
              </a:r>
              <a:r>
                <a:rPr lang="en-US" altLang="zh-CN" sz="2800" dirty="0" smtClean="0">
                  <a:cs typeface="Times New Roman" panose="02020603050405020304" pitchFamily="18" charset="0"/>
                </a:rPr>
                <a:t>, (</a:t>
              </a:r>
              <a:r>
                <a:rPr lang="en-US" altLang="zh-CN" sz="2800" i="1" dirty="0" err="1">
                  <a:cs typeface="Times New Roman" panose="02020603050405020304" pitchFamily="18" charset="0"/>
                </a:rPr>
                <a:t>E</a:t>
              </a:r>
              <a:r>
                <a:rPr lang="en-US" altLang="zh-CN" sz="2800" i="1" baseline="30000" dirty="0" err="1">
                  <a:cs typeface="Times New Roman" panose="02020603050405020304" pitchFamily="18" charset="0"/>
                </a:rPr>
                <a:t>c</a:t>
              </a:r>
              <a:r>
                <a:rPr lang="en-US" altLang="zh-CN" sz="2800" dirty="0" smtClean="0">
                  <a:cs typeface="Times New Roman" panose="02020603050405020304" pitchFamily="18" charset="0"/>
                </a:rPr>
                <a:t>)°</a:t>
              </a:r>
              <a:r>
                <a:rPr lang="zh-CN" altLang="en-US" sz="2800" dirty="0" smtClean="0">
                  <a:cs typeface="Times New Roman" panose="02020603050405020304" pitchFamily="18" charset="0"/>
                </a:rPr>
                <a:t>及</a:t>
              </a:r>
              <a:r>
                <a:rPr lang="zh-CN" altLang="en-US" sz="28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</a:t>
              </a:r>
              <a:r>
                <a:rPr lang="en-US" altLang="zh-CN" sz="2800" i="1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zh-CN" sz="2800" dirty="0" smtClean="0">
                  <a:cs typeface="Times New Roman" panose="02020603050405020304" pitchFamily="18" charset="0"/>
                </a:rPr>
                <a:t>.</a:t>
              </a:r>
              <a:endParaRPr lang="en-US" altLang="zh-CN" sz="28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6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数学分析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在线教学思路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473705" y="1868361"/>
            <a:ext cx="8372163" cy="57418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accent1"/>
                </a:solidFill>
              </a:rPr>
              <a:t>课程视频、翻转课堂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4116" y="2633341"/>
            <a:ext cx="742062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  <a:ea typeface="楷体_GB2312" pitchFamily="49" charset="-122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ea typeface="楷体_GB2312" pitchFamily="49" charset="-122"/>
              </a:rPr>
              <a:t>学生在线观看课程录像或学习</a:t>
            </a: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楷体_GB2312" pitchFamily="49" charset="-122"/>
              </a:rPr>
              <a:t>合适</a:t>
            </a:r>
            <a:r>
              <a:rPr lang="zh-CN" altLang="en-US" sz="2800" b="1" dirty="0" smtClean="0">
                <a:solidFill>
                  <a:schemeClr val="tx1"/>
                </a:solidFill>
                <a:ea typeface="楷体_GB2312" pitchFamily="49" charset="-122"/>
              </a:rPr>
              <a:t>在线课程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1478" y="3431738"/>
            <a:ext cx="62151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ea typeface="楷体_GB2312" pitchFamily="49" charset="-122"/>
              </a:rPr>
              <a:t>特</a:t>
            </a:r>
            <a:r>
              <a:rPr lang="zh-CN" altLang="en-US" sz="2400" b="1" dirty="0" smtClean="0">
                <a:ea typeface="楷体_GB2312" pitchFamily="49" charset="-122"/>
              </a:rPr>
              <a:t>点：学习进度不可控，</a:t>
            </a:r>
            <a:r>
              <a:rPr lang="zh-CN" altLang="en-US" sz="2400" b="1" dirty="0">
                <a:ea typeface="楷体_GB2312" pitchFamily="49" charset="-122"/>
              </a:rPr>
              <a:t>学习</a:t>
            </a:r>
            <a:r>
              <a:rPr lang="zh-CN" altLang="en-US" sz="2400" b="1" dirty="0" smtClean="0">
                <a:ea typeface="楷体_GB2312" pitchFamily="49" charset="-122"/>
              </a:rPr>
              <a:t>效果不可测</a:t>
            </a:r>
            <a:endParaRPr lang="en-US" altLang="zh-CN" sz="2400" b="1" dirty="0" smtClean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829455" y="4258618"/>
            <a:ext cx="71641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ea typeface="楷体_GB2312" pitchFamily="49" charset="-122"/>
              </a:rPr>
              <a:t>实施：</a:t>
            </a:r>
            <a:r>
              <a:rPr lang="zh-CN" altLang="en-US" sz="2400" b="1" dirty="0" smtClean="0">
                <a:solidFill>
                  <a:schemeClr val="tx1"/>
                </a:solidFill>
                <a:ea typeface="楷体_GB2312" pitchFamily="49" charset="-122"/>
              </a:rPr>
              <a:t>教师</a:t>
            </a:r>
            <a:r>
              <a:rPr lang="en-US" altLang="zh-CN" sz="2400" b="1" dirty="0" smtClean="0">
                <a:solidFill>
                  <a:schemeClr val="tx1"/>
                </a:solidFill>
                <a:ea typeface="楷体_GB2312" pitchFamily="49" charset="-122"/>
              </a:rPr>
              <a:t>Zoom</a:t>
            </a:r>
            <a:r>
              <a:rPr lang="zh-CN" altLang="en-US" sz="2400" b="1" dirty="0" smtClean="0">
                <a:solidFill>
                  <a:schemeClr val="tx1"/>
                </a:solidFill>
                <a:ea typeface="楷体_GB2312" pitchFamily="49" charset="-122"/>
              </a:rPr>
              <a:t>直播</a:t>
            </a:r>
            <a:r>
              <a:rPr lang="zh-CN" altLang="en-US" sz="2400" b="1" dirty="0" smtClean="0">
                <a:ea typeface="楷体_GB2312" pitchFamily="49" charset="-122"/>
              </a:rPr>
              <a:t>，</a:t>
            </a:r>
            <a:r>
              <a:rPr lang="zh-CN" altLang="en-US" sz="2400" b="1" dirty="0" smtClean="0">
                <a:solidFill>
                  <a:schemeClr val="tx1"/>
                </a:solidFill>
                <a:ea typeface="楷体_GB2312" pitchFamily="49" charset="-122"/>
              </a:rPr>
              <a:t>翻转课堂</a:t>
            </a:r>
            <a:r>
              <a:rPr lang="en-US" altLang="zh-CN" sz="2400" b="1" dirty="0" smtClean="0">
                <a:solidFill>
                  <a:schemeClr val="tx1"/>
                </a:solidFill>
                <a:ea typeface="楷体_GB2312" pitchFamily="49" charset="-122"/>
              </a:rPr>
              <a:t>(</a:t>
            </a:r>
            <a:r>
              <a:rPr lang="zh-CN" altLang="en-US" sz="2400" b="1" dirty="0" smtClean="0">
                <a:solidFill>
                  <a:schemeClr val="tx1"/>
                </a:solidFill>
                <a:ea typeface="楷体_GB2312" pitchFamily="49" charset="-122"/>
              </a:rPr>
              <a:t>可分小组进行</a:t>
            </a:r>
            <a:r>
              <a:rPr lang="en-US" altLang="zh-CN" sz="2400" b="1" dirty="0" smtClean="0">
                <a:solidFill>
                  <a:schemeClr val="tx1"/>
                </a:solidFill>
                <a:ea typeface="楷体_GB2312" pitchFamily="49" charset="-122"/>
              </a:rPr>
              <a:t>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35254" y="5109634"/>
            <a:ext cx="5905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ea typeface="楷体_GB2312" pitchFamily="49" charset="-122"/>
              </a:rPr>
              <a:t>作用：把握学习进度，学生参与程度高</a:t>
            </a:r>
            <a:endParaRPr lang="en-US" altLang="zh-CN" sz="2400" b="1" dirty="0" smtClean="0">
              <a:solidFill>
                <a:schemeClr val="tx1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8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</TotalTime>
  <Words>399</Words>
  <Application>Microsoft Office PowerPoint</Application>
  <PresentationFormat>全屏显示(4:3)</PresentationFormat>
  <Paragraphs>52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等线</vt:lpstr>
      <vt:lpstr>等线 Light</vt:lpstr>
      <vt:lpstr>华文彩云</vt:lpstr>
      <vt:lpstr>华文仿宋</vt:lpstr>
      <vt:lpstr>楷体_GB2312</vt:lpstr>
      <vt:lpstr>微软雅黑</vt:lpstr>
      <vt:lpstr>Arial</vt:lpstr>
      <vt:lpstr>Calibri</vt:lpstr>
      <vt:lpstr>Symbol</vt:lpstr>
      <vt:lpstr>Times New Roman</vt:lpstr>
      <vt:lpstr>Wingdings</vt:lpstr>
      <vt:lpstr>2016-VI主题</vt:lpstr>
      <vt:lpstr>Equation</vt:lpstr>
      <vt:lpstr>视频与板书相结合的在线教学实现</vt:lpstr>
      <vt:lpstr>一、数学学院在线教学实施方案</vt:lpstr>
      <vt:lpstr>二、《数学分析》在线教学思路(1)</vt:lpstr>
      <vt:lpstr>二、《数学分析》在线教学思路(1)</vt:lpstr>
      <vt:lpstr>演示Mooc视频：R2上的点与集合</vt:lpstr>
      <vt:lpstr>Mooc内容充实——例题</vt:lpstr>
      <vt:lpstr>Mooc内容充实——例题</vt:lpstr>
      <vt:lpstr>Mooc内容充实——练习</vt:lpstr>
      <vt:lpstr>二、《数学分析》在线教学思路(2)</vt:lpstr>
      <vt:lpstr>三、《数学分析》在线教学思路(3)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Chen Keying</cp:lastModifiedBy>
  <cp:revision>324</cp:revision>
  <dcterms:created xsi:type="dcterms:W3CDTF">2016-01-21T16:32:22Z</dcterms:created>
  <dcterms:modified xsi:type="dcterms:W3CDTF">2020-02-20T00:23:48Z</dcterms:modified>
</cp:coreProperties>
</file>