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298" r:id="rId3"/>
    <p:sldId id="290" r:id="rId4"/>
    <p:sldId id="291" r:id="rId5"/>
    <p:sldId id="292" r:id="rId6"/>
    <p:sldId id="294" r:id="rId7"/>
    <p:sldId id="296" r:id="rId8"/>
    <p:sldId id="297" r:id="rId9"/>
    <p:sldId id="30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F5D"/>
    <a:srgbClr val="B05C08"/>
    <a:srgbClr val="FBB44A"/>
    <a:srgbClr val="C21227"/>
    <a:srgbClr val="880014"/>
    <a:srgbClr val="ED374D"/>
    <a:srgbClr val="EB1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08F7-40BD-4E2B-B69C-49BCEBF305B8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58A4-F945-405B-B193-3D176AA8B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44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58A4-F945-405B-B193-3D176AA8B5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46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58A4-F945-405B-B193-3D176AA8B5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7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58A4-F945-405B-B193-3D176AA8B5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1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2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2084" y="-15204"/>
            <a:ext cx="6839917" cy="6873204"/>
          </a:xfrm>
          <a:custGeom>
            <a:avLst/>
            <a:gdLst>
              <a:gd name="connsiteX0" fmla="*/ 1330366 w 6839917"/>
              <a:gd name="connsiteY0" fmla="*/ 0 h 6873204"/>
              <a:gd name="connsiteX1" fmla="*/ 6839917 w 6839917"/>
              <a:gd name="connsiteY1" fmla="*/ 0 h 6873204"/>
              <a:gd name="connsiteX2" fmla="*/ 6839917 w 6839917"/>
              <a:gd name="connsiteY2" fmla="*/ 6873204 h 6873204"/>
              <a:gd name="connsiteX3" fmla="*/ 0 w 6839917"/>
              <a:gd name="connsiteY3" fmla="*/ 6873204 h 6873204"/>
              <a:gd name="connsiteX4" fmla="*/ 1982167 w 6839917"/>
              <a:gd name="connsiteY4" fmla="*/ 3453730 h 6873204"/>
              <a:gd name="connsiteX5" fmla="*/ 648667 w 6839917"/>
              <a:gd name="connsiteY5" fmla="*/ 1139155 h 687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9917" h="6873204">
                <a:moveTo>
                  <a:pt x="1330366" y="0"/>
                </a:moveTo>
                <a:lnTo>
                  <a:pt x="6839917" y="0"/>
                </a:lnTo>
                <a:lnTo>
                  <a:pt x="6839917" y="6873204"/>
                </a:lnTo>
                <a:lnTo>
                  <a:pt x="0" y="6873204"/>
                </a:lnTo>
                <a:lnTo>
                  <a:pt x="1982167" y="3453730"/>
                </a:lnTo>
                <a:lnTo>
                  <a:pt x="648667" y="1139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53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6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81440A77-ADB8-4BB7-8A5B-42D14ABD2533}"/>
              </a:ext>
            </a:extLst>
          </p:cNvPr>
          <p:cNvSpPr/>
          <p:nvPr userDrawn="1"/>
        </p:nvSpPr>
        <p:spPr>
          <a:xfrm>
            <a:off x="0" y="7508"/>
            <a:ext cx="12192000" cy="739832"/>
          </a:xfrm>
          <a:prstGeom prst="rect">
            <a:avLst/>
          </a:prstGeom>
          <a:solidFill>
            <a:srgbClr val="C212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0" y="6705904"/>
            <a:ext cx="12192000" cy="150435"/>
            <a:chOff x="0" y="2714172"/>
            <a:chExt cx="3686629" cy="1429658"/>
          </a:xfrm>
        </p:grpSpPr>
        <p:sp>
          <p:nvSpPr>
            <p:cNvPr id="23" name="矩形 22"/>
            <p:cNvSpPr/>
            <p:nvPr/>
          </p:nvSpPr>
          <p:spPr>
            <a:xfrm>
              <a:off x="0" y="2714172"/>
              <a:ext cx="3686629" cy="1429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3429001"/>
              <a:ext cx="3686629" cy="714829"/>
            </a:xfrm>
            <a:prstGeom prst="rect">
              <a:avLst/>
            </a:prstGeom>
            <a:solidFill>
              <a:srgbClr val="C21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C5F449F3-5A05-43E5-B331-408064AEA3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09" y="196325"/>
            <a:ext cx="2882800" cy="45675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98834C2F-501E-4471-9AB1-EC578E821703}"/>
              </a:ext>
            </a:extLst>
          </p:cNvPr>
          <p:cNvSpPr/>
          <p:nvPr/>
        </p:nvSpPr>
        <p:spPr>
          <a:xfrm>
            <a:off x="0" y="-23178"/>
            <a:ext cx="12192001" cy="125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anvas@sjtu.edu.c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2084" y="0"/>
            <a:ext cx="6839917" cy="6858000"/>
          </a:xfrm>
        </p:spPr>
      </p:pic>
      <p:sp>
        <p:nvSpPr>
          <p:cNvPr id="2" name="等腰三角形 1"/>
          <p:cNvSpPr/>
          <p:nvPr/>
        </p:nvSpPr>
        <p:spPr>
          <a:xfrm>
            <a:off x="5984101" y="0"/>
            <a:ext cx="1325880" cy="1143000"/>
          </a:xfrm>
          <a:prstGeom prst="triangle">
            <a:avLst/>
          </a:prstGeom>
          <a:solidFill>
            <a:srgbClr val="C21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flipV="1">
            <a:off x="5984101" y="1143000"/>
            <a:ext cx="1325880" cy="1143000"/>
          </a:xfrm>
          <a:prstGeom prst="triangle">
            <a:avLst/>
          </a:prstGeom>
          <a:solidFill>
            <a:srgbClr val="88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6647041" y="0"/>
            <a:ext cx="1325880" cy="1143000"/>
          </a:xfrm>
          <a:prstGeom prst="triangle">
            <a:avLst/>
          </a:prstGeom>
          <a:solidFill>
            <a:srgbClr val="EB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6646020" y="1143000"/>
            <a:ext cx="1325880" cy="1143000"/>
          </a:xfrm>
          <a:prstGeom prst="triangle">
            <a:avLst/>
          </a:prstGeom>
          <a:solidFill>
            <a:srgbClr val="ED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V="1">
            <a:off x="6647041" y="2286000"/>
            <a:ext cx="1325880" cy="1143000"/>
          </a:xfrm>
          <a:prstGeom prst="triangle">
            <a:avLst/>
          </a:prstGeom>
          <a:solidFill>
            <a:srgbClr val="EB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308960" y="2286000"/>
            <a:ext cx="1325880" cy="1143000"/>
          </a:xfrm>
          <a:prstGeom prst="triangle">
            <a:avLst/>
          </a:prstGeom>
          <a:solidFill>
            <a:srgbClr val="C21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7971900" y="2286000"/>
            <a:ext cx="1325880" cy="1143000"/>
          </a:xfrm>
          <a:prstGeom prst="triangle">
            <a:avLst/>
          </a:prstGeom>
          <a:solidFill>
            <a:srgbClr val="88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7308960" y="3429000"/>
            <a:ext cx="1325880" cy="1143000"/>
          </a:xfrm>
          <a:prstGeom prst="triangle">
            <a:avLst/>
          </a:prstGeom>
          <a:solidFill>
            <a:srgbClr val="ED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6645510" y="3429000"/>
            <a:ext cx="1325880" cy="1143000"/>
          </a:xfrm>
          <a:prstGeom prst="triangle">
            <a:avLst/>
          </a:prstGeom>
          <a:solidFill>
            <a:srgbClr val="88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flipV="1">
            <a:off x="6645510" y="4571999"/>
            <a:ext cx="1325880" cy="11430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981039" y="4571999"/>
            <a:ext cx="1325880" cy="1143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flipV="1">
            <a:off x="5984100" y="5714999"/>
            <a:ext cx="1325880" cy="114300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5319630" y="5714999"/>
            <a:ext cx="1325880" cy="11430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8568" y="2600287"/>
            <a:ext cx="697585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Canvas</a:t>
            </a:r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在线学习平台</a:t>
            </a:r>
            <a:endParaRPr lang="en-US" altLang="zh-CN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lvl="0">
              <a:defRPr/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</a:t>
            </a:r>
            <a:r>
              <a:rPr lang="zh-CN" altLang="en-US" sz="4400" b="1" dirty="0" smtClean="0">
                <a:solidFill>
                  <a:schemeClr val="accent1"/>
                </a:solidFill>
                <a:latin typeface="+mn-ea"/>
              </a:rPr>
              <a:t>使用培训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724" y="4571999"/>
            <a:ext cx="40162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</a:rPr>
              <a:t>主讲人：教育技术中心  何晴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5724" y="5296002"/>
            <a:ext cx="311963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2020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年</a:t>
            </a:r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2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月</a:t>
            </a:r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15</a:t>
            </a:r>
            <a:r>
              <a:rPr lang="zh-CN" alt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日</a:t>
            </a:r>
            <a:r>
              <a:rPr lang="en-US" altLang="zh-CN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4D9DFA7-F984-40AF-9BDC-7C7294616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4" y="509671"/>
            <a:ext cx="4536618" cy="7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4614" y="2782169"/>
            <a:ext cx="94536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Canvas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是一个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集成多个教学工具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的信息化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教学管理平台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	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</a:p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              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具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备多种教学功能，支持各种教学模式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615" y="210188"/>
            <a:ext cx="238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What is Canvas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？  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615" y="1088556"/>
            <a:ext cx="11285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Canvas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是一个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在线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教学管理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平台  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网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址：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https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://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oc.sjtu.edu.cn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	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                    </a:t>
            </a:r>
            <a:r>
              <a:rPr lang="zh-CN" altLang="en-US" sz="2800" b="1" dirty="0" smtClean="0">
                <a:solidFill>
                  <a:srgbClr val="0070C0"/>
                </a:solidFill>
                <a:latin typeface="+mn-ea"/>
              </a:rPr>
              <a:t>浏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</a:rPr>
              <a:t>览器访问，无需软件安装</a:t>
            </a:r>
            <a:endParaRPr lang="en-US" altLang="zh-CN" sz="28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614" y="4475782"/>
            <a:ext cx="11767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Canvas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与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Zoom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有什么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区别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？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+mn-ea"/>
            </a:endParaRPr>
          </a:p>
          <a:p>
            <a:r>
              <a:rPr lang="en-US" altLang="zh-CN" sz="2800" b="1" dirty="0" smtClean="0">
                <a:latin typeface="+mn-ea"/>
              </a:rPr>
              <a:t>     </a:t>
            </a:r>
            <a:endParaRPr lang="en-US" altLang="zh-CN" sz="2800" b="1" dirty="0" smtClean="0">
              <a:latin typeface="+mn-ea"/>
            </a:endParaRPr>
          </a:p>
          <a:p>
            <a:r>
              <a:rPr lang="en-US" altLang="zh-CN" sz="2800" b="1" dirty="0">
                <a:latin typeface="+mn-ea"/>
              </a:rPr>
              <a:t> </a:t>
            </a:r>
            <a:r>
              <a:rPr lang="en-US" altLang="zh-CN" sz="2800" b="1" dirty="0" smtClean="0">
                <a:latin typeface="+mn-ea"/>
              </a:rPr>
              <a:t>    </a:t>
            </a:r>
            <a:r>
              <a:rPr lang="en-US" altLang="zh-CN" sz="2800" b="1" dirty="0" smtClean="0">
                <a:latin typeface="+mn-ea"/>
              </a:rPr>
              <a:t>Canvas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：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在线学习管理平台（</a:t>
            </a:r>
            <a:r>
              <a:rPr lang="en-US" altLang="zh-CN" sz="2400" b="1" dirty="0" smtClean="0">
                <a:solidFill>
                  <a:srgbClr val="0070C0"/>
                </a:solidFill>
                <a:latin typeface="+mn-ea"/>
              </a:rPr>
              <a:t>Learning Management System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）</a:t>
            </a:r>
            <a:endParaRPr lang="en-US" altLang="zh-CN" sz="24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     </a:t>
            </a:r>
            <a:r>
              <a:rPr lang="en-US" altLang="zh-CN" sz="2800" b="1" dirty="0" smtClean="0">
                <a:latin typeface="+mn-ea"/>
              </a:rPr>
              <a:t>Zoom</a:t>
            </a:r>
            <a:r>
              <a:rPr lang="zh-CN" altLang="en-US" sz="2800" b="1" dirty="0" smtClean="0">
                <a:latin typeface="+mn-ea"/>
              </a:rPr>
              <a:t>：  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视频会议系统   </a:t>
            </a:r>
            <a:r>
              <a:rPr lang="en-US" altLang="zh-CN" sz="2400" b="1" dirty="0" smtClean="0">
                <a:solidFill>
                  <a:srgbClr val="0070C0"/>
                </a:solidFill>
                <a:latin typeface="+mn-ea"/>
              </a:rPr>
              <a:t>(</a:t>
            </a:r>
            <a:r>
              <a:rPr lang="zh-CN" altLang="en-US" sz="2400" b="1" dirty="0" smtClean="0">
                <a:latin typeface="+mn-ea"/>
              </a:rPr>
              <a:t>课中</a:t>
            </a:r>
            <a:r>
              <a:rPr lang="zh-CN" altLang="en-US" sz="2400" b="1" dirty="0">
                <a:latin typeface="+mn-ea"/>
              </a:rPr>
              <a:t>直播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+mn-ea"/>
              </a:rPr>
              <a:t>/ </a:t>
            </a:r>
            <a:r>
              <a:rPr lang="zh-CN" altLang="en-US" sz="2400" b="1" dirty="0" smtClean="0">
                <a:latin typeface="+mn-ea"/>
              </a:rPr>
              <a:t>在线讨论答疑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）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10451" y="1314501"/>
            <a:ext cx="22204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3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  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499804" y="1864230"/>
            <a:ext cx="3315185" cy="2291916"/>
            <a:chOff x="8499804" y="1864230"/>
            <a:chExt cx="3315185" cy="2291916"/>
          </a:xfrm>
        </p:grpSpPr>
        <p:sp>
          <p:nvSpPr>
            <p:cNvPr id="5" name="矩形 4"/>
            <p:cNvSpPr/>
            <p:nvPr/>
          </p:nvSpPr>
          <p:spPr>
            <a:xfrm>
              <a:off x="9490610" y="1864230"/>
              <a:ext cx="1631688" cy="502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667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学习分析</a:t>
              </a:r>
              <a:endParaRPr lang="en-US" altLang="zh-CN" sz="2667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499804" y="2507545"/>
              <a:ext cx="3312940" cy="453881"/>
            </a:xfrm>
            <a:prstGeom prst="roundRect">
              <a:avLst/>
            </a:prstGeom>
            <a:solidFill>
              <a:srgbClr val="FBB44A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课程分析 </a:t>
              </a:r>
              <a:r>
                <a:rPr lang="en-US" altLang="zh-CN" sz="186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Course Analytics</a:t>
              </a:r>
              <a:endParaRPr lang="zh-CN" altLang="en-US" sz="1866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8502049" y="3702265"/>
              <a:ext cx="3312940" cy="453881"/>
            </a:xfrm>
            <a:prstGeom prst="roundRect">
              <a:avLst/>
            </a:prstGeom>
            <a:solidFill>
              <a:srgbClr val="FBB44A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测验分析  </a:t>
              </a:r>
              <a:r>
                <a:rPr lang="en-US" altLang="zh-CN" sz="186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Quiz Analytics</a:t>
              </a:r>
              <a:endParaRPr lang="zh-CN" altLang="en-US" sz="1866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8499804" y="3120023"/>
              <a:ext cx="3293780" cy="453881"/>
            </a:xfrm>
            <a:prstGeom prst="roundRect">
              <a:avLst/>
            </a:prstGeom>
            <a:solidFill>
              <a:srgbClr val="FBB44A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用户分析</a:t>
              </a:r>
              <a:r>
                <a:rPr lang="en-US" altLang="zh-CN" sz="186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People Analytics</a:t>
              </a:r>
              <a:endParaRPr lang="zh-CN" altLang="en-US" sz="1866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5F21A0C-7420-4FD8-BE81-EF74EC14841F}"/>
              </a:ext>
            </a:extLst>
          </p:cNvPr>
          <p:cNvGrpSpPr/>
          <p:nvPr/>
        </p:nvGrpSpPr>
        <p:grpSpPr>
          <a:xfrm>
            <a:off x="404151" y="1864230"/>
            <a:ext cx="2040093" cy="3014678"/>
            <a:chOff x="362587" y="2113612"/>
            <a:chExt cx="2040093" cy="3014678"/>
          </a:xfrm>
        </p:grpSpPr>
        <p:grpSp>
          <p:nvGrpSpPr>
            <p:cNvPr id="10" name="组合 9"/>
            <p:cNvGrpSpPr/>
            <p:nvPr/>
          </p:nvGrpSpPr>
          <p:grpSpPr>
            <a:xfrm>
              <a:off x="362587" y="2113612"/>
              <a:ext cx="2040093" cy="2374896"/>
              <a:chOff x="271940" y="1586002"/>
              <a:chExt cx="1530070" cy="178117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279042" y="2547625"/>
                <a:ext cx="1473838" cy="340411"/>
              </a:xfrm>
              <a:prstGeom prst="roundRect">
                <a:avLst/>
              </a:prstGeom>
              <a:solidFill>
                <a:srgbClr val="EDAF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文件</a:t>
                </a:r>
                <a:r>
                  <a:rPr lang="zh-CN" altLang="en-US" sz="1866" b="1" dirty="0">
                    <a:solidFill>
                      <a:schemeClr val="bg1"/>
                    </a:solidFill>
                  </a:rPr>
                  <a:t>   </a:t>
                </a:r>
                <a:r>
                  <a:rPr lang="en-US" altLang="zh-CN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Files</a:t>
                </a:r>
                <a:endParaRPr lang="zh-CN" altLang="en-US" sz="1866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42366" y="1586002"/>
                <a:ext cx="1359644" cy="37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667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内容展示</a:t>
                </a:r>
                <a:endParaRPr lang="en-US" altLang="zh-CN" sz="2667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287524" y="2068488"/>
                <a:ext cx="1482335" cy="340411"/>
              </a:xfrm>
              <a:prstGeom prst="roundRect">
                <a:avLst/>
              </a:prstGeom>
              <a:solidFill>
                <a:srgbClr val="EDAF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单元</a:t>
                </a:r>
                <a:r>
                  <a:rPr lang="zh-CN" altLang="en-US" sz="1866" b="1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Modules</a:t>
                </a:r>
                <a:endParaRPr lang="zh-CN" altLang="en-US" sz="1866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271940" y="3026763"/>
                <a:ext cx="1497919" cy="340411"/>
              </a:xfrm>
              <a:prstGeom prst="roundRect">
                <a:avLst/>
              </a:prstGeom>
              <a:solidFill>
                <a:srgbClr val="EDAF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大纲</a:t>
                </a:r>
                <a:r>
                  <a:rPr lang="zh-CN" altLang="en-US" sz="1866" b="1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Syllabus</a:t>
                </a:r>
                <a:endParaRPr lang="zh-CN" altLang="en-US" sz="186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11" name="圆角矩形 15">
              <a:extLst>
                <a:ext uri="{FF2B5EF4-FFF2-40B4-BE49-F238E27FC236}">
                  <a16:creationId xmlns:a16="http://schemas.microsoft.com/office/drawing/2014/main" id="{3BD87525-062F-45B5-AD49-615A620E64B6}"/>
                </a:ext>
              </a:extLst>
            </p:cNvPr>
            <p:cNvSpPr/>
            <p:nvPr/>
          </p:nvSpPr>
          <p:spPr>
            <a:xfrm>
              <a:off x="383367" y="4674409"/>
              <a:ext cx="1997225" cy="453881"/>
            </a:xfrm>
            <a:prstGeom prst="roundRect">
              <a:avLst/>
            </a:prstGeom>
            <a:solidFill>
              <a:srgbClr val="EDAF5D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页面  </a:t>
              </a:r>
              <a:r>
                <a:rPr lang="en-US" altLang="zh-CN" sz="186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Page</a:t>
              </a:r>
              <a:endParaRPr lang="zh-CN" altLang="en-US" sz="1866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74F1A0E-00DF-493F-A070-678C0E587A7F}"/>
              </a:ext>
            </a:extLst>
          </p:cNvPr>
          <p:cNvGrpSpPr/>
          <p:nvPr/>
        </p:nvGrpSpPr>
        <p:grpSpPr>
          <a:xfrm>
            <a:off x="2624099" y="1864230"/>
            <a:ext cx="2909979" cy="3052453"/>
            <a:chOff x="2582535" y="2113612"/>
            <a:chExt cx="2909979" cy="3052453"/>
          </a:xfrm>
        </p:grpSpPr>
        <p:grpSp>
          <p:nvGrpSpPr>
            <p:cNvPr id="17" name="组合 16"/>
            <p:cNvGrpSpPr/>
            <p:nvPr/>
          </p:nvGrpSpPr>
          <p:grpSpPr>
            <a:xfrm>
              <a:off x="2582535" y="2113612"/>
              <a:ext cx="2909979" cy="2374896"/>
              <a:chOff x="1936901" y="1586002"/>
              <a:chExt cx="2182484" cy="178117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388042" y="1586002"/>
                <a:ext cx="1511748" cy="37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667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互动交流</a:t>
                </a: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1936901" y="2547625"/>
                <a:ext cx="2182484" cy="340411"/>
              </a:xfrm>
              <a:prstGeom prst="roundRect">
                <a:avLst/>
              </a:prstGeom>
              <a:solidFill>
                <a:srgbClr val="B05C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邮件</a:t>
                </a:r>
                <a:r>
                  <a:rPr lang="zh-CN" altLang="en-US" sz="1866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en-US" altLang="zh-CN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Conversations</a:t>
                </a:r>
                <a:endParaRPr lang="zh-CN" altLang="en-US" sz="186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1952505" y="3026763"/>
                <a:ext cx="2166879" cy="340411"/>
              </a:xfrm>
              <a:prstGeom prst="roundRect">
                <a:avLst/>
              </a:prstGeom>
              <a:solidFill>
                <a:srgbClr val="B05C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讨论</a:t>
                </a:r>
                <a:r>
                  <a:rPr lang="zh-CN" altLang="en-US" sz="1866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en-US" altLang="zh-CN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Discussions</a:t>
                </a:r>
                <a:endParaRPr lang="zh-CN" altLang="en-US" sz="186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952506" y="2068488"/>
                <a:ext cx="2166879" cy="340411"/>
              </a:xfrm>
              <a:prstGeom prst="roundRect">
                <a:avLst/>
              </a:prstGeom>
              <a:solidFill>
                <a:srgbClr val="B05C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公告</a:t>
                </a:r>
                <a:r>
                  <a:rPr lang="zh-CN" altLang="en-US" sz="1866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en-US" altLang="zh-CN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Announcements</a:t>
                </a:r>
                <a:endParaRPr lang="zh-CN" altLang="en-US" sz="1866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18" name="圆角矩形 39">
              <a:extLst>
                <a:ext uri="{FF2B5EF4-FFF2-40B4-BE49-F238E27FC236}">
                  <a16:creationId xmlns:a16="http://schemas.microsoft.com/office/drawing/2014/main" id="{518949C5-62C5-43B1-9142-D270019EDD04}"/>
                </a:ext>
              </a:extLst>
            </p:cNvPr>
            <p:cNvSpPr/>
            <p:nvPr/>
          </p:nvSpPr>
          <p:spPr>
            <a:xfrm>
              <a:off x="2603342" y="4712184"/>
              <a:ext cx="2889171" cy="453881"/>
            </a:xfrm>
            <a:prstGeom prst="roundRect">
              <a:avLst/>
            </a:prstGeom>
            <a:solidFill>
              <a:srgbClr val="B05C08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86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</a:t>
              </a:r>
              <a:r>
                <a:rPr lang="zh-CN" altLang="en-US" sz="1866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Group Work</a:t>
              </a:r>
              <a:endParaRPr lang="zh-CN" altLang="en-US" sz="1866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56827" y="1864230"/>
            <a:ext cx="2475820" cy="3475469"/>
            <a:chOff x="5715263" y="2113612"/>
            <a:chExt cx="2475820" cy="3475469"/>
          </a:xfrm>
        </p:grpSpPr>
        <p:grpSp>
          <p:nvGrpSpPr>
            <p:cNvPr id="24" name="组合 23"/>
            <p:cNvGrpSpPr/>
            <p:nvPr/>
          </p:nvGrpSpPr>
          <p:grpSpPr>
            <a:xfrm>
              <a:off x="5717266" y="2113612"/>
              <a:ext cx="2473817" cy="2299766"/>
              <a:chOff x="4287948" y="1586002"/>
              <a:chExt cx="1855363" cy="172482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628196" y="1586002"/>
                <a:ext cx="1286524" cy="377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667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学习评</a:t>
                </a:r>
                <a:r>
                  <a:rPr lang="zh-CN" altLang="en-US" sz="2667" b="1" dirty="0">
                    <a:solidFill>
                      <a:schemeClr val="accent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估</a:t>
                </a:r>
                <a:endParaRPr lang="en-US" altLang="zh-CN" sz="2667" b="1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87948" y="2068488"/>
                <a:ext cx="1844572" cy="340411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作业  </a:t>
                </a:r>
                <a:r>
                  <a:rPr lang="en-US" altLang="zh-CN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Assignments</a:t>
                </a:r>
                <a:endParaRPr lang="zh-CN" altLang="en-US" sz="1866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4291257" y="2970415"/>
                <a:ext cx="1852054" cy="340411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测验  </a:t>
                </a:r>
                <a:r>
                  <a:rPr lang="en-US" altLang="zh-CN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Quizzes</a:t>
                </a:r>
                <a:endParaRPr lang="zh-CN" altLang="en-US" sz="1866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297359" y="2519451"/>
                <a:ext cx="1825750" cy="340411"/>
              </a:xfrm>
              <a:prstGeom prst="round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0959" tIns="60959" rIns="60959" bIns="60959" numCol="1" rtlCol="0" anchor="t">
                <a:spAutoFit/>
              </a:bodyPr>
              <a:lstStyle/>
              <a:p>
                <a:r>
                  <a:rPr lang="zh-CN" altLang="en-US" sz="1866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讨论  </a:t>
                </a:r>
                <a:r>
                  <a:rPr lang="en-US" altLang="zh-CN" sz="1866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Discussions</a:t>
                </a:r>
                <a:endParaRPr lang="zh-CN" altLang="en-US" sz="1866" b="1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25" name="圆角矩形 26">
              <a:extLst>
                <a:ext uri="{FF2B5EF4-FFF2-40B4-BE49-F238E27FC236}">
                  <a16:creationId xmlns:a16="http://schemas.microsoft.com/office/drawing/2014/main" id="{16608D66-EC47-4C31-A088-767A0B7BBB50}"/>
                </a:ext>
              </a:extLst>
            </p:cNvPr>
            <p:cNvSpPr/>
            <p:nvPr/>
          </p:nvSpPr>
          <p:spPr>
            <a:xfrm>
              <a:off x="5715263" y="4529936"/>
              <a:ext cx="2475820" cy="453881"/>
            </a:xfrm>
            <a:prstGeom prst="round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批阅</a:t>
              </a:r>
              <a:r>
                <a:rPr lang="zh-CN" altLang="en-US" sz="1866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66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Speedgrader</a:t>
              </a:r>
              <a:endParaRPr lang="zh-CN" altLang="en-US" sz="1866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722998" y="5135200"/>
              <a:ext cx="2440628" cy="453881"/>
            </a:xfrm>
            <a:prstGeom prst="roundRect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rtlCol="0" anchor="t">
              <a:spAutoFit/>
            </a:bodyPr>
            <a:lstStyle/>
            <a:p>
              <a:r>
                <a:rPr lang="zh-CN" altLang="en-US" sz="1866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成绩</a:t>
              </a:r>
              <a:r>
                <a:rPr lang="zh-CN" altLang="en-US" sz="1866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866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Grades</a:t>
              </a:r>
              <a:endParaRPr lang="zh-CN" altLang="en-US" sz="1866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08059" y="251793"/>
            <a:ext cx="3537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Canvas@SJTU   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四大基本功能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28495" y="5657522"/>
            <a:ext cx="9387826" cy="700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+mn-ea"/>
              </a:rPr>
              <a:t>Canvas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平</a:t>
            </a: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台网址：  </a:t>
            </a:r>
            <a:r>
              <a:rPr lang="en-US" altLang="zh-CN" sz="3600" b="1" dirty="0" smtClean="0">
                <a:solidFill>
                  <a:srgbClr val="FF0000"/>
                </a:solidFill>
                <a:latin typeface="+mn-ea"/>
              </a:rPr>
              <a:t>https://oc.sjtu.edu.cn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77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780667" y="2981018"/>
            <a:ext cx="2742761" cy="1179518"/>
          </a:xfrm>
          <a:prstGeom prst="triangle">
            <a:avLst>
              <a:gd name="adj" fmla="val 61956"/>
            </a:avLst>
          </a:prstGeom>
          <a:solidFill>
            <a:srgbClr val="E84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lvl="0">
              <a:lnSpc>
                <a:spcPct val="150000"/>
              </a:lnSpc>
            </a:pPr>
            <a:endParaRPr lang="en-US" altLang="zh-CN" sz="2401" b="1" dirty="0">
              <a:solidFill>
                <a:srgbClr val="C7C7C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3497273" y="4129496"/>
            <a:ext cx="2742761" cy="1179518"/>
          </a:xfrm>
          <a:prstGeom prst="triangle">
            <a:avLst>
              <a:gd name="adj" fmla="val 36822"/>
            </a:avLst>
          </a:prstGeom>
          <a:solidFill>
            <a:srgbClr val="FA9A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6233577" y="2949583"/>
            <a:ext cx="2742761" cy="1179518"/>
          </a:xfrm>
          <a:prstGeom prst="triangle">
            <a:avLst>
              <a:gd name="adj" fmla="val 61956"/>
            </a:avLst>
          </a:prstGeom>
          <a:solidFill>
            <a:srgbClr val="4BA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10800000">
            <a:off x="8969880" y="4129102"/>
            <a:ext cx="2742761" cy="1179518"/>
          </a:xfrm>
          <a:prstGeom prst="triangle">
            <a:avLst>
              <a:gd name="adj" fmla="val 368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1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945305" y="2292354"/>
            <a:ext cx="3080025" cy="434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3" b="1" dirty="0">
                <a:solidFill>
                  <a:srgbClr val="E8482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根据课程框架，添加单元</a:t>
            </a:r>
            <a:endParaRPr lang="en-US" altLang="zh-CN" sz="2133" b="1" dirty="0">
              <a:solidFill>
                <a:srgbClr val="E8482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2385462" y="5356626"/>
            <a:ext cx="5255545" cy="492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3" b="1" dirty="0">
                <a:solidFill>
                  <a:srgbClr val="FA9A0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在单元内添</a:t>
            </a:r>
            <a:r>
              <a:rPr lang="zh-CN" altLang="en-US" sz="2133" b="1" dirty="0" smtClean="0">
                <a:solidFill>
                  <a:srgbClr val="FA9A0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加教学内</a:t>
            </a:r>
            <a:r>
              <a:rPr lang="zh-CN" altLang="en-US" sz="2133" b="1" dirty="0">
                <a:solidFill>
                  <a:srgbClr val="FA9A0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容，参数设置，并发布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6280631" y="2515640"/>
            <a:ext cx="4266499" cy="36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3" b="1" dirty="0">
                <a:solidFill>
                  <a:srgbClr val="4BA7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利用学生视图，进行课程运行测试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8110866" y="5381951"/>
            <a:ext cx="4460786" cy="4923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b="1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zh-CN" altLang="en-US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发布课</a:t>
            </a:r>
            <a:r>
              <a:rPr lang="zh-CN" altLang="en-US" sz="2133" dirty="0" smtClean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程，</a:t>
            </a:r>
            <a:r>
              <a:rPr lang="zh-CN" altLang="en-US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en-US" altLang="zh-CN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Canvas </a:t>
            </a:r>
            <a:r>
              <a:rPr lang="zh-CN" altLang="en-US" sz="2133" dirty="0">
                <a:solidFill>
                  <a:srgbClr val="0F36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之旅</a:t>
            </a:r>
            <a:endParaRPr lang="en-US" altLang="zh-CN" sz="2133" dirty="0">
              <a:solidFill>
                <a:srgbClr val="0F36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86160" y="3173850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133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41007" y="3119093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9883" y="4725021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360779" y="4719255"/>
            <a:ext cx="562999" cy="461807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84984" y="3586574"/>
            <a:ext cx="155044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确定框架</a:t>
            </a:r>
          </a:p>
        </p:txBody>
      </p:sp>
      <p:sp>
        <p:nvSpPr>
          <p:cNvPr id="17" name="矩形 16"/>
          <p:cNvSpPr/>
          <p:nvPr/>
        </p:nvSpPr>
        <p:spPr>
          <a:xfrm>
            <a:off x="7002135" y="3554316"/>
            <a:ext cx="155044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预览课程</a:t>
            </a:r>
          </a:p>
        </p:txBody>
      </p:sp>
      <p:sp>
        <p:nvSpPr>
          <p:cNvPr id="18" name="矩形 17"/>
          <p:cNvSpPr/>
          <p:nvPr/>
        </p:nvSpPr>
        <p:spPr>
          <a:xfrm>
            <a:off x="4294990" y="4216147"/>
            <a:ext cx="155044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10187653" y="4216147"/>
            <a:ext cx="867569" cy="502780"/>
          </a:xfrm>
          <a:prstGeom prst="rect">
            <a:avLst/>
          </a:prstGeom>
        </p:spPr>
        <p:txBody>
          <a:bodyPr wrap="none" lIns="91452" tIns="45727" rIns="91452" bIns="4572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667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发布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4228444" y="1281739"/>
            <a:ext cx="4326281" cy="757643"/>
          </a:xfrm>
          <a:prstGeom prst="roundRect">
            <a:avLst/>
          </a:prstGeom>
          <a:solidFill>
            <a:srgbClr val="0F365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6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 </a:t>
            </a:r>
            <a:r>
              <a:rPr lang="en-US" altLang="zh-CN" sz="26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Canvas</a:t>
            </a:r>
            <a:endParaRPr lang="zh-CN" altLang="en-US" sz="2667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1217" y="253200"/>
            <a:ext cx="399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Canvas@SJTU    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快速建课五个步骤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9" name="肘形连接符 28"/>
          <p:cNvCxnSpPr>
            <a:cxnSpLocks/>
          </p:cNvCxnSpPr>
          <p:nvPr/>
        </p:nvCxnSpPr>
        <p:spPr>
          <a:xfrm rot="10800000" flipV="1">
            <a:off x="2443754" y="1605143"/>
            <a:ext cx="1743126" cy="631794"/>
          </a:xfrm>
          <a:prstGeom prst="bentConnector2">
            <a:avLst/>
          </a:prstGeom>
          <a:ln w="28575" cap="flat" cmpd="sng" algn="ctr">
            <a:solidFill>
              <a:srgbClr val="0F365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222803" y="614969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稍后演示建课操作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775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šḻïďê-Rectangle 5"/>
          <p:cNvSpPr/>
          <p:nvPr/>
        </p:nvSpPr>
        <p:spPr>
          <a:xfrm>
            <a:off x="0" y="753677"/>
            <a:ext cx="951854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/>
              <a:t>1</a:t>
            </a:r>
            <a:endParaRPr sz="3200" dirty="0"/>
          </a:p>
        </p:txBody>
      </p:sp>
      <p:sp>
        <p:nvSpPr>
          <p:cNvPr id="4" name="矩形 3"/>
          <p:cNvSpPr/>
          <p:nvPr/>
        </p:nvSpPr>
        <p:spPr>
          <a:xfrm>
            <a:off x="951854" y="939309"/>
            <a:ext cx="5150933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+mn-ea"/>
              </a:rPr>
              <a:t>👉</a:t>
            </a:r>
            <a:r>
              <a:rPr lang="en-US" altLang="zh-CN" sz="2800" b="1" dirty="0" smtClean="0">
                <a:latin typeface="+mn-ea"/>
              </a:rPr>
              <a:t>Canvas</a:t>
            </a:r>
            <a:r>
              <a:rPr lang="zh-CN" altLang="en-US" sz="2800" b="1" dirty="0">
                <a:latin typeface="+mn-ea"/>
              </a:rPr>
              <a:t>平</a:t>
            </a:r>
            <a:r>
              <a:rPr lang="zh-CN" altLang="en-US" sz="2800" b="1" dirty="0" smtClean="0">
                <a:latin typeface="+mn-ea"/>
              </a:rPr>
              <a:t>台的基本界面布局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03283" y="961206"/>
            <a:ext cx="7743856" cy="5454223"/>
            <a:chOff x="2403283" y="961206"/>
            <a:chExt cx="7743856" cy="54542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3283" y="1734338"/>
              <a:ext cx="7743856" cy="4681091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7" name="矩形 6"/>
            <p:cNvSpPr/>
            <p:nvPr/>
          </p:nvSpPr>
          <p:spPr>
            <a:xfrm>
              <a:off x="6428444" y="961206"/>
              <a:ext cx="2887778" cy="5656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B050"/>
                  </a:solidFill>
                  <a:latin typeface="+mn-ea"/>
                </a:rPr>
                <a:t>Canvas</a:t>
              </a:r>
              <a:r>
                <a:rPr lang="zh-CN" altLang="en-US" sz="2800" b="1" dirty="0">
                  <a:solidFill>
                    <a:srgbClr val="00B050"/>
                  </a:solidFill>
                  <a:latin typeface="+mn-ea"/>
                </a:rPr>
                <a:t>平</a:t>
              </a:r>
              <a:r>
                <a:rPr lang="zh-CN" altLang="en-US" sz="2800" b="1" dirty="0" smtClean="0">
                  <a:solidFill>
                    <a:srgbClr val="00B050"/>
                  </a:solidFill>
                  <a:latin typeface="+mn-ea"/>
                </a:rPr>
                <a:t>台界面</a:t>
              </a:r>
              <a:endParaRPr lang="zh-CN" altLang="en-US" sz="28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03282" y="961206"/>
            <a:ext cx="7391882" cy="5557093"/>
            <a:chOff x="2403282" y="961206"/>
            <a:chExt cx="7391882" cy="555709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3282" y="1734338"/>
              <a:ext cx="7391882" cy="4783961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6428444" y="961206"/>
              <a:ext cx="3102581" cy="5656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b="1" dirty="0" smtClean="0">
                  <a:solidFill>
                    <a:srgbClr val="00B050"/>
                  </a:solidFill>
                  <a:latin typeface="+mn-ea"/>
                </a:rPr>
                <a:t>Canvas</a:t>
              </a:r>
              <a:r>
                <a:rPr lang="zh-CN" altLang="en-US" sz="2800" b="1" dirty="0" smtClean="0">
                  <a:solidFill>
                    <a:srgbClr val="00B050"/>
                  </a:solidFill>
                  <a:latin typeface="+mn-ea"/>
                </a:rPr>
                <a:t>  </a:t>
              </a:r>
              <a:r>
                <a:rPr lang="zh-CN" altLang="en-US" sz="2800" b="1" dirty="0">
                  <a:solidFill>
                    <a:srgbClr val="00B050"/>
                  </a:solidFill>
                  <a:latin typeface="+mn-ea"/>
                </a:rPr>
                <a:t>课程</a:t>
              </a:r>
              <a:r>
                <a:rPr lang="zh-CN" altLang="en-US" sz="2800" b="1" dirty="0" smtClean="0">
                  <a:solidFill>
                    <a:srgbClr val="00B050"/>
                  </a:solidFill>
                  <a:latin typeface="+mn-ea"/>
                </a:rPr>
                <a:t>界面</a:t>
              </a:r>
              <a:endParaRPr lang="zh-CN" altLang="en-US" sz="2800" b="1" dirty="0">
                <a:solidFill>
                  <a:srgbClr val="00B050"/>
                </a:solidFill>
                <a:latin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7856" y="193663"/>
            <a:ext cx="553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五步快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速建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   之一       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</a:t>
            </a:r>
            <a:endParaRPr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28" y="1575602"/>
            <a:ext cx="9766989" cy="49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73525" y="868202"/>
            <a:ext cx="11240147" cy="1495794"/>
            <a:chOff x="1173525" y="868202"/>
            <a:chExt cx="11240147" cy="1495794"/>
          </a:xfrm>
        </p:grpSpPr>
        <p:sp>
          <p:nvSpPr>
            <p:cNvPr id="4" name="矩形 3"/>
            <p:cNvSpPr/>
            <p:nvPr/>
          </p:nvSpPr>
          <p:spPr>
            <a:xfrm>
              <a:off x="1173525" y="868202"/>
              <a:ext cx="11240147" cy="14957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+mn-ea"/>
                </a:rPr>
                <a:t>👉课</a:t>
              </a:r>
              <a:r>
                <a:rPr lang="zh-CN" altLang="en-US" sz="2800" b="1" dirty="0" smtClean="0">
                  <a:latin typeface="+mn-ea"/>
                </a:rPr>
                <a:t>程结构及内容</a:t>
              </a:r>
              <a:r>
                <a:rPr lang="zh-CN" altLang="en-US" sz="2800" b="1" dirty="0">
                  <a:latin typeface="+mn-ea"/>
                </a:rPr>
                <a:t>建设</a:t>
              </a:r>
              <a:endParaRPr lang="en-US" altLang="zh-CN" sz="2800" b="1" dirty="0" smtClean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+mn-ea"/>
                </a:rPr>
                <a:t>    </a:t>
              </a:r>
              <a:endParaRPr lang="en-US" altLang="zh-CN" sz="2400" b="1" dirty="0" smtClean="0"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 smtClean="0">
                  <a:latin typeface="+mn-ea"/>
                </a:rPr>
                <a:t>单元结构（课程</a:t>
              </a:r>
              <a:r>
                <a:rPr lang="zh-CN" altLang="en-US" sz="2400" b="1" dirty="0">
                  <a:latin typeface="+mn-ea"/>
                </a:rPr>
                <a:t>展</a:t>
              </a:r>
              <a:r>
                <a:rPr lang="zh-CN" altLang="en-US" sz="2400" b="1" dirty="0" smtClean="0">
                  <a:latin typeface="+mn-ea"/>
                </a:rPr>
                <a:t>示方式）：知识点</a:t>
              </a:r>
              <a:r>
                <a:rPr lang="en-US" altLang="zh-CN" sz="2400" b="1" dirty="0" smtClean="0">
                  <a:latin typeface="+mn-ea"/>
                </a:rPr>
                <a:t>/</a:t>
              </a:r>
              <a:r>
                <a:rPr lang="zh-CN" altLang="en-US" sz="2400" b="1" dirty="0" smtClean="0">
                  <a:latin typeface="+mn-ea"/>
                </a:rPr>
                <a:t>教学周</a:t>
              </a:r>
              <a:r>
                <a:rPr lang="en-US" altLang="zh-CN" sz="2400" b="1" dirty="0" smtClean="0">
                  <a:latin typeface="+mn-ea"/>
                </a:rPr>
                <a:t>/</a:t>
              </a:r>
              <a:r>
                <a:rPr lang="zh-CN" altLang="en-US" sz="2400" b="1" dirty="0" smtClean="0">
                  <a:latin typeface="+mn-ea"/>
                </a:rPr>
                <a:t>课程章节</a:t>
              </a:r>
              <a:endParaRPr lang="zh-CN" altLang="en-US" sz="2400" b="1" dirty="0"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40159" y="950150"/>
              <a:ext cx="45448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用</a:t>
              </a:r>
              <a:r>
                <a:rPr lang="zh-CN" altLang="en-US" sz="2000" dirty="0">
                  <a:solidFill>
                    <a:srgbClr val="FF0000"/>
                  </a:solidFill>
                </a:rPr>
                <a:t>【单元】方式来组织课程结构与内容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4344" y="193663"/>
            <a:ext cx="7519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五步快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速建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   之二、三        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课程内容建设的主要步骤</a:t>
            </a:r>
            <a:endParaRPr lang="zh-CN" altLang="en-US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703513" y="2232428"/>
            <a:ext cx="11215140" cy="4270458"/>
            <a:chOff x="703513" y="2232428"/>
            <a:chExt cx="11215140" cy="4270458"/>
          </a:xfrm>
        </p:grpSpPr>
        <p:pic>
          <p:nvPicPr>
            <p:cNvPr id="1026" name="Picture 2" descr="module-structure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13" y="2232428"/>
              <a:ext cx="6266444" cy="387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7464976" y="2232428"/>
              <a:ext cx="4453677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/>
                <a:t>任务：</a:t>
              </a:r>
              <a:endParaRPr lang="zh-CN" altLang="en-US" b="1" dirty="0"/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/>
                <a:t>创建四个单</a:t>
              </a:r>
              <a:r>
                <a:rPr lang="zh-CN" altLang="en-US" b="1" dirty="0"/>
                <a:t>元</a:t>
              </a:r>
              <a:r>
                <a:rPr lang="zh-CN" altLang="en-US" b="1" dirty="0" smtClean="0"/>
                <a:t>，以第一单元为例，在</a:t>
              </a:r>
              <a:r>
                <a:rPr lang="zh-CN" altLang="en-US" b="1" dirty="0"/>
                <a:t>单元下添</a:t>
              </a:r>
              <a:r>
                <a:rPr lang="zh-CN" altLang="en-US" b="1" dirty="0" smtClean="0"/>
                <a:t>加教学内容</a:t>
              </a:r>
              <a:endParaRPr lang="en-US" altLang="zh-CN" b="1" dirty="0" smtClean="0"/>
            </a:p>
            <a:p>
              <a:pPr marL="1200150" lvl="2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rgbClr val="0070C0"/>
                  </a:solidFill>
                </a:rPr>
                <a:t>文件 （</a:t>
              </a:r>
              <a:r>
                <a:rPr lang="en-US" altLang="zh-CN" b="1" dirty="0" smtClean="0">
                  <a:solidFill>
                    <a:srgbClr val="0070C0"/>
                  </a:solidFill>
                </a:rPr>
                <a:t>PPT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课件）</a:t>
              </a:r>
              <a:endParaRPr lang="en-US" altLang="zh-CN" b="1" dirty="0" smtClean="0">
                <a:solidFill>
                  <a:srgbClr val="0070C0"/>
                </a:solidFill>
              </a:endParaRPr>
            </a:p>
            <a:p>
              <a:pPr marL="1200150" lvl="2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rgbClr val="0070C0"/>
                  </a:solidFill>
                </a:rPr>
                <a:t>作业 （课后作业）</a:t>
              </a:r>
              <a:endParaRPr lang="en-US" altLang="zh-CN" b="1" dirty="0" smtClean="0">
                <a:solidFill>
                  <a:srgbClr val="0070C0"/>
                </a:solidFill>
              </a:endParaRPr>
            </a:p>
            <a:p>
              <a:pPr marL="1200150" lvl="2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>
                  <a:solidFill>
                    <a:srgbClr val="0070C0"/>
                  </a:solidFill>
                </a:rPr>
                <a:t>讨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论 （课程答疑区）</a:t>
              </a:r>
              <a:endParaRPr lang="en-US" altLang="zh-CN" b="1" dirty="0" smtClean="0">
                <a:solidFill>
                  <a:srgbClr val="0070C0"/>
                </a:solidFill>
              </a:endParaRPr>
            </a:p>
            <a:p>
              <a:pPr marL="1200150" lvl="2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rgbClr val="0070C0"/>
                  </a:solidFill>
                </a:rPr>
                <a:t>页面 （录播</a:t>
              </a:r>
              <a:r>
                <a:rPr lang="en-US" altLang="zh-CN" b="1" dirty="0" smtClean="0">
                  <a:solidFill>
                    <a:srgbClr val="0070C0"/>
                  </a:solidFill>
                </a:rPr>
                <a:t>/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直播视频点播）</a:t>
              </a:r>
              <a:endParaRPr lang="en-US" altLang="zh-CN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66584" y="5979666"/>
              <a:ext cx="84433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实际操作演示，以大学物理（牛顿定律知识点）为例</a:t>
              </a:r>
              <a:endParaRPr lang="zh-CN" alt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ïšḻïďê-Rectangle 5"/>
          <p:cNvSpPr/>
          <p:nvPr/>
        </p:nvSpPr>
        <p:spPr>
          <a:xfrm>
            <a:off x="0" y="753677"/>
            <a:ext cx="951854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 smtClean="0"/>
              <a:t>2</a:t>
            </a:r>
            <a:endParaRPr sz="3200" dirty="0"/>
          </a:p>
        </p:txBody>
      </p:sp>
      <p:sp>
        <p:nvSpPr>
          <p:cNvPr id="10" name="ïšḻïďê-Rectangle 5"/>
          <p:cNvSpPr/>
          <p:nvPr/>
        </p:nvSpPr>
        <p:spPr>
          <a:xfrm>
            <a:off x="0" y="1683819"/>
            <a:ext cx="951854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 smtClean="0"/>
              <a:t>3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930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ïšḻïďê-Rectangle 5"/>
          <p:cNvSpPr/>
          <p:nvPr/>
        </p:nvSpPr>
        <p:spPr>
          <a:xfrm>
            <a:off x="-4110" y="3566149"/>
            <a:ext cx="951854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 smtClean="0"/>
              <a:t>5</a:t>
            </a:r>
            <a:endParaRPr sz="3200" dirty="0"/>
          </a:p>
        </p:txBody>
      </p:sp>
      <p:sp>
        <p:nvSpPr>
          <p:cNvPr id="11" name="矩形 10"/>
          <p:cNvSpPr/>
          <p:nvPr/>
        </p:nvSpPr>
        <p:spPr>
          <a:xfrm>
            <a:off x="947744" y="3751781"/>
            <a:ext cx="11101601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👉 </a:t>
            </a:r>
            <a:r>
              <a:rPr lang="zh-CN" altLang="en-US" sz="2800" b="1" dirty="0">
                <a:latin typeface="+mn-ea"/>
              </a:rPr>
              <a:t>课程发</a:t>
            </a:r>
            <a:r>
              <a:rPr lang="zh-CN" altLang="en-US" sz="2800" b="1" dirty="0" smtClean="0">
                <a:latin typeface="+mn-ea"/>
              </a:rPr>
              <a:t>布</a:t>
            </a:r>
            <a:r>
              <a:rPr lang="en-US" altLang="zh-CN" sz="2800" b="1" dirty="0" smtClean="0">
                <a:latin typeface="+mn-ea"/>
              </a:rPr>
              <a:t>!!!   </a:t>
            </a:r>
            <a:endParaRPr lang="en-US" altLang="zh-CN" sz="28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    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课程发布后 学生才能访问课程网站，查看公告，进行在线学习。</a:t>
            </a:r>
            <a:endParaRPr lang="en-US" altLang="zh-CN" sz="2800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    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课</a:t>
            </a: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程发布操作只需一次。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7856" y="193663"/>
            <a:ext cx="876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五步快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速建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    之四、五     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预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览、修改、完善  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正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式发布课程</a:t>
            </a:r>
            <a:endParaRPr lang="zh-CN" altLang="en-US" sz="2400" dirty="0"/>
          </a:p>
        </p:txBody>
      </p:sp>
      <p:sp>
        <p:nvSpPr>
          <p:cNvPr id="13" name="ïšḻïďê-Rectangle 5"/>
          <p:cNvSpPr/>
          <p:nvPr/>
        </p:nvSpPr>
        <p:spPr>
          <a:xfrm>
            <a:off x="-4110" y="748627"/>
            <a:ext cx="951854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dirty="0" smtClean="0"/>
              <a:t>4</a:t>
            </a:r>
            <a:endParaRPr sz="3200" dirty="0"/>
          </a:p>
        </p:txBody>
      </p:sp>
      <p:sp>
        <p:nvSpPr>
          <p:cNvPr id="14" name="矩形 13"/>
          <p:cNvSpPr/>
          <p:nvPr/>
        </p:nvSpPr>
        <p:spPr>
          <a:xfrm>
            <a:off x="947744" y="934259"/>
            <a:ext cx="11101601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👉 </a:t>
            </a:r>
            <a:r>
              <a:rPr lang="zh-CN" altLang="en-US" sz="2800" b="1" dirty="0">
                <a:latin typeface="+mn-ea"/>
              </a:rPr>
              <a:t>学</a:t>
            </a:r>
            <a:r>
              <a:rPr lang="zh-CN" altLang="en-US" sz="2800" b="1" dirty="0" smtClean="0">
                <a:latin typeface="+mn-ea"/>
              </a:rPr>
              <a:t>生视图预览</a:t>
            </a:r>
            <a:endParaRPr lang="en-US" altLang="zh-CN" sz="28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28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        利用</a:t>
            </a:r>
            <a:r>
              <a:rPr lang="zh-CN" altLang="en-US" sz="2800" b="1" u="sng" dirty="0" smtClean="0">
                <a:latin typeface="+mn-ea"/>
              </a:rPr>
              <a:t>学生视图</a:t>
            </a:r>
            <a:r>
              <a:rPr lang="zh-CN" altLang="en-US" sz="2800" b="1" dirty="0" smtClean="0">
                <a:latin typeface="+mn-ea"/>
              </a:rPr>
              <a:t>      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模拟</a:t>
            </a:r>
            <a:r>
              <a:rPr lang="zh-CN" altLang="en-US" sz="2800" b="1" dirty="0" smtClean="0">
                <a:latin typeface="+mn-ea"/>
              </a:rPr>
              <a:t>学生实际学习场景，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测试</a:t>
            </a:r>
            <a:r>
              <a:rPr lang="zh-CN" altLang="en-US" sz="2800" b="1" dirty="0" smtClean="0">
                <a:latin typeface="+mn-ea"/>
              </a:rPr>
              <a:t>课程的运行状态</a:t>
            </a:r>
            <a:r>
              <a:rPr lang="en-US" altLang="zh-CN" sz="2800" b="1" dirty="0" smtClean="0">
                <a:latin typeface="+mn-ea"/>
              </a:rPr>
              <a:t>   </a:t>
            </a:r>
            <a:endParaRPr lang="en-US" altLang="zh-CN" sz="28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   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77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ïšḻïďê-Rectangle 5"/>
          <p:cNvSpPr/>
          <p:nvPr/>
        </p:nvSpPr>
        <p:spPr>
          <a:xfrm>
            <a:off x="0" y="3483023"/>
            <a:ext cx="1136073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 smtClean="0"/>
              <a:t>演示</a:t>
            </a:r>
            <a:r>
              <a:rPr lang="en-US" altLang="zh-CN" sz="2400" dirty="0" smtClean="0"/>
              <a:t>2</a:t>
            </a:r>
            <a:endParaRPr sz="2400" dirty="0"/>
          </a:p>
        </p:txBody>
      </p:sp>
      <p:sp>
        <p:nvSpPr>
          <p:cNvPr id="11" name="矩形 10"/>
          <p:cNvSpPr/>
          <p:nvPr/>
        </p:nvSpPr>
        <p:spPr>
          <a:xfrm>
            <a:off x="1353637" y="3769716"/>
            <a:ext cx="8621637" cy="564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👉 如何发布课程公告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6073" y="4615998"/>
            <a:ext cx="961711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任务：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开学后，第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一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次本科教学上课前，教师需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要在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</a:rPr>
              <a:t>canvas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课程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上发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布一个课程公告，告知学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生加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入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</a:rPr>
              <a:t>QQ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或微信群的二维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码地址</a:t>
            </a:r>
            <a:endParaRPr lang="zh-CN" altLang="en-US" sz="24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ïšḻïďê-Rectangle 5"/>
          <p:cNvSpPr/>
          <p:nvPr/>
        </p:nvSpPr>
        <p:spPr>
          <a:xfrm>
            <a:off x="0" y="753678"/>
            <a:ext cx="1136073" cy="85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dirty="0" smtClean="0"/>
              <a:t>演示</a:t>
            </a:r>
            <a:r>
              <a:rPr lang="en-US" altLang="zh-CN" sz="2400" dirty="0" smtClean="0"/>
              <a:t>1</a:t>
            </a:r>
            <a:endParaRPr sz="2400" dirty="0"/>
          </a:p>
        </p:txBody>
      </p:sp>
      <p:sp>
        <p:nvSpPr>
          <p:cNvPr id="7" name="矩形 6"/>
          <p:cNvSpPr/>
          <p:nvPr/>
        </p:nvSpPr>
        <p:spPr>
          <a:xfrm>
            <a:off x="1353637" y="897024"/>
            <a:ext cx="8621637" cy="564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+mn-ea"/>
              </a:rPr>
              <a:t>👉 如何在</a:t>
            </a:r>
            <a:r>
              <a:rPr lang="en-US" altLang="zh-CN" sz="2800" b="1" dirty="0" smtClean="0">
                <a:latin typeface="+mn-ea"/>
              </a:rPr>
              <a:t>canvas</a:t>
            </a:r>
            <a:r>
              <a:rPr lang="zh-CN" altLang="en-US" sz="2800" b="1" dirty="0" smtClean="0">
                <a:latin typeface="+mn-ea"/>
              </a:rPr>
              <a:t>中进行课程建设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398" y="173772"/>
            <a:ext cx="404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Canvas 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现场操作演示    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个任务</a:t>
            </a: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36073" y="1767882"/>
            <a:ext cx="987829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任务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：  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创建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</a:rPr>
              <a:t>“牛顿定律”知识点的四个单元， 在单元内添加教学内容：课件、作业、讨论</a:t>
            </a:r>
            <a:endParaRPr lang="en-US" altLang="zh-CN" sz="2400" b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9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1048" y="96982"/>
            <a:ext cx="52145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>
                <a:solidFill>
                  <a:schemeClr val="bg1"/>
                </a:solidFill>
                <a:latin typeface="+mn-ea"/>
              </a:rPr>
              <a:t>如</a:t>
            </a:r>
            <a:r>
              <a:rPr lang="zh-CN" altLang="en-US" sz="3200" b="1" noProof="0" dirty="0" smtClean="0">
                <a:solidFill>
                  <a:schemeClr val="bg1"/>
                </a:solidFill>
                <a:latin typeface="+mn-ea"/>
              </a:rPr>
              <a:t>何获得帮助？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9412" y="1691826"/>
            <a:ext cx="488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微信群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：</a:t>
            </a:r>
            <a:r>
              <a:rPr lang="zh-CN" altLang="en-US" b="1" dirty="0">
                <a:solidFill>
                  <a:srgbClr val="0070C0"/>
                </a:solidFill>
                <a:latin typeface="微软雅黑"/>
              </a:rPr>
              <a:t>交大教育技术交流群</a:t>
            </a:r>
            <a:r>
              <a:rPr lang="en-US" altLang="zh-CN" b="1" dirty="0">
                <a:solidFill>
                  <a:srgbClr val="0070C0"/>
                </a:solidFill>
                <a:latin typeface="微软雅黑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微软雅黑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微软雅黑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微软雅黑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微软雅黑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微软雅黑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微软雅黑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微软雅黑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微软雅黑"/>
              </a:rPr>
              <a:t>5</a:t>
            </a:r>
          </a:p>
          <a:p>
            <a:pPr lvl="0">
              <a:defRPr/>
            </a:pP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</a:endParaRPr>
          </a:p>
          <a:p>
            <a:pPr lvl="0">
              <a:defRPr/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邮件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：  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/>
                <a:hlinkClick r:id="rId2"/>
              </a:rPr>
              <a:t>canvas@sjtu.edu.cn</a:t>
            </a:r>
            <a:endParaRPr lang="en-US" altLang="zh-CN" sz="2400" b="1" dirty="0">
              <a:solidFill>
                <a:srgbClr val="0070C0"/>
              </a:solidFill>
              <a:latin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49412" y="2880909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留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言板：</a:t>
            </a:r>
            <a:r>
              <a:rPr lang="zh-CN" altLang="en-US" b="1" dirty="0" smtClean="0">
                <a:solidFill>
                  <a:srgbClr val="0070C0"/>
                </a:solidFill>
                <a:latin typeface="微软雅黑"/>
              </a:rPr>
              <a:t>我</a:t>
            </a:r>
            <a:r>
              <a:rPr lang="zh-CN" altLang="en-US" b="1" dirty="0">
                <a:solidFill>
                  <a:srgbClr val="0070C0"/>
                </a:solidFill>
                <a:latin typeface="微软雅黑"/>
              </a:rPr>
              <a:t>要提问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1422" y="1112043"/>
            <a:ext cx="4692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通</a:t>
            </a:r>
            <a:r>
              <a:rPr lang="zh-CN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过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/>
              </a:rPr>
              <a:t>《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/>
              </a:rPr>
              <a:t>在线教学培训资料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/>
              </a:rPr>
              <a:t>》</a:t>
            </a:r>
            <a:r>
              <a:rPr lang="zh-CN" altLang="en-US" sz="2400" b="1" dirty="0">
                <a:latin typeface="微软雅黑"/>
              </a:rPr>
              <a:t>自</a:t>
            </a:r>
            <a:r>
              <a:rPr lang="zh-CN" altLang="en-US" sz="2400" b="1" dirty="0" smtClean="0">
                <a:latin typeface="微软雅黑"/>
              </a:rPr>
              <a:t>学</a:t>
            </a:r>
            <a:endParaRPr lang="en-US" altLang="zh-CN" sz="2400" dirty="0" smtClean="0">
              <a:latin typeface="微软雅黑"/>
            </a:endParaRPr>
          </a:p>
          <a:p>
            <a:pPr lvl="0">
              <a:defRPr/>
            </a:pP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  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41047" y="942108"/>
            <a:ext cx="5893497" cy="556952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541324" y="942106"/>
            <a:ext cx="5318167" cy="5569527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04699" y="1140441"/>
            <a:ext cx="442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通过 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/>
              </a:rPr>
              <a:t>技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/>
              </a:rPr>
              <a:t>术支持团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/>
              </a:rPr>
              <a:t>队 </a:t>
            </a:r>
            <a:r>
              <a:rPr lang="zh-CN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获得帮助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</a:rPr>
              <a:t>    </a:t>
            </a:r>
            <a:endParaRPr lang="en-US" altLang="zh-CN" sz="2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74" y="2111058"/>
            <a:ext cx="5448373" cy="36467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74" y="3423661"/>
            <a:ext cx="1753687" cy="24506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501" y="3879273"/>
            <a:ext cx="2798283" cy="18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5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3737"/>
      </a:accent1>
      <a:accent2>
        <a:srgbClr val="414141"/>
      </a:accent2>
      <a:accent3>
        <a:srgbClr val="FF3737"/>
      </a:accent3>
      <a:accent4>
        <a:srgbClr val="414141"/>
      </a:accent4>
      <a:accent5>
        <a:srgbClr val="FF3737"/>
      </a:accent5>
      <a:accent6>
        <a:srgbClr val="414141"/>
      </a:accent6>
      <a:hlink>
        <a:srgbClr val="262626"/>
      </a:hlink>
      <a:folHlink>
        <a:srgbClr val="3F3F3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879</TotalTime>
  <Words>832</Words>
  <Application>Microsoft Office PowerPoint</Application>
  <PresentationFormat>宽屏</PresentationFormat>
  <Paragraphs>103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Clear Sans</vt:lpstr>
      <vt:lpstr>等线</vt:lpstr>
      <vt:lpstr>微软雅黑</vt:lpstr>
      <vt:lpstr>Arial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</dc:creator>
  <cp:keywords/>
  <dc:description/>
  <cp:lastModifiedBy>he qing</cp:lastModifiedBy>
  <cp:revision>141</cp:revision>
  <dcterms:created xsi:type="dcterms:W3CDTF">2017-11-02T08:38:29Z</dcterms:created>
  <dcterms:modified xsi:type="dcterms:W3CDTF">2020-02-14T11:00:04Z</dcterms:modified>
</cp:coreProperties>
</file>